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2.xml" ContentType="application/vnd.openxmlformats-officedocument.presentationml.slideLayout+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ppt/tags/tag3.xml" ContentType="application/vnd.openxmlformats-officedocument.presentationml.tags+xml"/>
  <Override PartName="/ppt/revisionInfo.xml" ContentType="application/vnd.ms-powerpoint.revisioninfo+xml"/>
  <Override PartName="/ppt/tags/tag2.xml" ContentType="application/vnd.openxmlformats-officedocument.presentationml.tags+xml"/>
  <Override PartName="/docMetadata/LabelInfo.xml" ContentType="application/vnd.ms-office.classificationlabels+xml"/>
  <Override PartName="/ppt/tags/tag1.xml" ContentType="application/vnd.openxmlformats-officedocument.presentationml.tag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4002" r:id="rId1"/>
  </p:sldMasterIdLst>
  <p:notesMasterIdLst>
    <p:notesMasterId r:id="rId13"/>
  </p:notesMasterIdLst>
  <p:handoutMasterIdLst>
    <p:handoutMasterId r:id="rId14"/>
  </p:handoutMasterIdLst>
  <p:sldIdLst>
    <p:sldId id="12355" r:id="rId2"/>
    <p:sldId id="2141411037" r:id="rId3"/>
    <p:sldId id="2145705016" r:id="rId4"/>
    <p:sldId id="2145705145" r:id="rId5"/>
    <p:sldId id="2145705008" r:id="rId6"/>
    <p:sldId id="2145705014" r:id="rId7"/>
    <p:sldId id="2145705147" r:id="rId8"/>
    <p:sldId id="2145705146" r:id="rId9"/>
    <p:sldId id="2145705002" r:id="rId10"/>
    <p:sldId id="2145705149" r:id="rId11"/>
    <p:sldId id="2145705005" r:id="rId12"/>
  </p:sldIdLst>
  <p:sldSz cx="9906000" cy="6858000" type="A4"/>
  <p:notesSz cx="6770688" cy="9350375"/>
  <p:custDataLst>
    <p:tags r:id="rId15"/>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120" userDrawn="1">
          <p15:clr>
            <a:srgbClr val="A4A3A4"/>
          </p15:clr>
        </p15:guide>
        <p15:guide id="3" orient="horz" pos="320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4"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EBF5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354016-7577-4101-A12D-7155957F6538}" v="103" dt="2026-09-18T04:24:55.899"/>
    <p1510:client id="{DE47EA2D-D565-4344-B814-AE92D2704EA7}" v="8" dt="2026-09-17T06:11:56.008"/>
  </p1510:revLst>
</p1510:revInfo>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3120"/>
        <p:guide orient="horz" pos="3203"/>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tags" Target="tags/tag1.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6C45984D-810E-5ACC-2B7A-AF6B49F11EB8}"/>
              </a:ext>
            </a:extLst>
          </p:cNvPr>
          <p:cNvSpPr>
            <a:spLocks noGrp="1"/>
          </p:cNvSpPr>
          <p:nvPr>
            <p:ph type="hdr" sz="quarter"/>
          </p:nvPr>
        </p:nvSpPr>
        <p:spPr>
          <a:xfrm>
            <a:off x="0" y="0"/>
            <a:ext cx="2933700" cy="46831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9F43FAA4-53B6-22BA-D5B3-AE83E4AF89D0}"/>
              </a:ext>
            </a:extLst>
          </p:cNvPr>
          <p:cNvSpPr>
            <a:spLocks noGrp="1"/>
          </p:cNvSpPr>
          <p:nvPr>
            <p:ph type="dt" sz="quarter" idx="1"/>
          </p:nvPr>
        </p:nvSpPr>
        <p:spPr>
          <a:xfrm>
            <a:off x="3835400" y="0"/>
            <a:ext cx="2933700" cy="468313"/>
          </a:xfrm>
          <a:prstGeom prst="rect">
            <a:avLst/>
          </a:prstGeom>
        </p:spPr>
        <p:txBody>
          <a:bodyPr vert="horz" lIns="91440" tIns="45720" rIns="91440" bIns="45720" rtlCol="0"/>
          <a:lstStyle>
            <a:lvl1pPr algn="r">
              <a:defRPr sz="1200"/>
            </a:lvl1pPr>
          </a:lstStyle>
          <a:p>
            <a:fld id="{5112EB94-29CA-422F-A9DC-F471AE7A6143}" type="datetimeFigureOut">
              <a:rPr kumimoji="1" lang="ja-JP" altLang="en-US" smtClean="0"/>
              <a:t>2026/9/17</a:t>
            </a:fld>
            <a:endParaRPr kumimoji="1" lang="ja-JP" altLang="en-US"/>
          </a:p>
        </p:txBody>
      </p:sp>
      <p:sp>
        <p:nvSpPr>
          <p:cNvPr id="4" name="フッター プレースホルダー 3">
            <a:extLst>
              <a:ext uri="{FF2B5EF4-FFF2-40B4-BE49-F238E27FC236}">
                <a16:creationId xmlns:a16="http://schemas.microsoft.com/office/drawing/2014/main" id="{D09D1DAE-0880-93E4-2F16-189DF3A41F47}"/>
              </a:ext>
            </a:extLst>
          </p:cNvPr>
          <p:cNvSpPr>
            <a:spLocks noGrp="1"/>
          </p:cNvSpPr>
          <p:nvPr>
            <p:ph type="ftr" sz="quarter" idx="2"/>
          </p:nvPr>
        </p:nvSpPr>
        <p:spPr>
          <a:xfrm>
            <a:off x="0" y="8882063"/>
            <a:ext cx="2933700" cy="468312"/>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C2CAD07B-6091-A29F-C30E-BA234201B2AF}"/>
              </a:ext>
            </a:extLst>
          </p:cNvPr>
          <p:cNvSpPr>
            <a:spLocks noGrp="1"/>
          </p:cNvSpPr>
          <p:nvPr>
            <p:ph type="sldNum" sz="quarter" idx="3"/>
          </p:nvPr>
        </p:nvSpPr>
        <p:spPr>
          <a:xfrm>
            <a:off x="3835400" y="8882063"/>
            <a:ext cx="2933700" cy="468312"/>
          </a:xfrm>
          <a:prstGeom prst="rect">
            <a:avLst/>
          </a:prstGeom>
        </p:spPr>
        <p:txBody>
          <a:bodyPr vert="horz" lIns="91440" tIns="45720" rIns="91440" bIns="45720" rtlCol="0" anchor="b"/>
          <a:lstStyle>
            <a:lvl1pPr algn="r">
              <a:defRPr sz="1200"/>
            </a:lvl1pPr>
          </a:lstStyle>
          <a:p>
            <a:fld id="{69A1232B-991D-45D9-9C3B-D3BE6B237E42}" type="slidenum">
              <a:rPr kumimoji="1" lang="ja-JP" altLang="en-US" smtClean="0"/>
              <a:t>‹#›</a:t>
            </a:fld>
            <a:endParaRPr kumimoji="1" lang="ja-JP" altLang="en-US"/>
          </a:p>
        </p:txBody>
      </p:sp>
    </p:spTree>
    <p:extLst>
      <p:ext uri="{BB962C8B-B14F-4D97-AF65-F5344CB8AC3E}">
        <p14:creationId xmlns:p14="http://schemas.microsoft.com/office/powerpoint/2010/main" val="35356059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34550" cy="469399"/>
          </a:xfrm>
          <a:prstGeom prst="rect">
            <a:avLst/>
          </a:prstGeom>
        </p:spPr>
        <p:txBody>
          <a:bodyPr vert="horz" lIns="88786" tIns="44393" rIns="88786" bIns="44393"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34543" y="0"/>
            <a:ext cx="2934549" cy="469399"/>
          </a:xfrm>
          <a:prstGeom prst="rect">
            <a:avLst/>
          </a:prstGeom>
        </p:spPr>
        <p:txBody>
          <a:bodyPr vert="horz" lIns="88786" tIns="44393" rIns="88786" bIns="44393"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2026/9/17</a:t>
            </a:fld>
            <a:endParaRPr kumimoji="1" lang="ja-JP" altLang="en-US"/>
          </a:p>
        </p:txBody>
      </p:sp>
      <p:sp>
        <p:nvSpPr>
          <p:cNvPr id="4" name="スライド イメージ プレースホルダー 3"/>
          <p:cNvSpPr>
            <a:spLocks noGrp="1" noRot="1" noChangeAspect="1"/>
          </p:cNvSpPr>
          <p:nvPr>
            <p:ph type="sldImg" idx="2"/>
          </p:nvPr>
        </p:nvSpPr>
        <p:spPr>
          <a:xfrm>
            <a:off x="1108075" y="1169988"/>
            <a:ext cx="4554538" cy="3152775"/>
          </a:xfrm>
          <a:prstGeom prst="rect">
            <a:avLst/>
          </a:prstGeom>
          <a:noFill/>
          <a:ln w="12700">
            <a:solidFill>
              <a:prstClr val="black"/>
            </a:solidFill>
          </a:ln>
        </p:spPr>
        <p:txBody>
          <a:bodyPr vert="horz" lIns="88786" tIns="44393" rIns="88786" bIns="44393" rtlCol="0" anchor="ctr"/>
          <a:lstStyle/>
          <a:p>
            <a:endParaRPr lang="ja-JP" altLang="en-US"/>
          </a:p>
        </p:txBody>
      </p:sp>
      <p:sp>
        <p:nvSpPr>
          <p:cNvPr id="5" name="ノート プレースホルダー 4"/>
          <p:cNvSpPr>
            <a:spLocks noGrp="1"/>
          </p:cNvSpPr>
          <p:nvPr>
            <p:ph type="body" sz="quarter" idx="3"/>
          </p:nvPr>
        </p:nvSpPr>
        <p:spPr>
          <a:xfrm>
            <a:off x="676591" y="4499915"/>
            <a:ext cx="5417508" cy="3681475"/>
          </a:xfrm>
          <a:prstGeom prst="rect">
            <a:avLst/>
          </a:prstGeom>
        </p:spPr>
        <p:txBody>
          <a:bodyPr vert="horz" lIns="88786" tIns="44393" rIns="88786" bIns="4439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8880976"/>
            <a:ext cx="2934550" cy="469399"/>
          </a:xfrm>
          <a:prstGeom prst="rect">
            <a:avLst/>
          </a:prstGeom>
        </p:spPr>
        <p:txBody>
          <a:bodyPr vert="horz" lIns="88786" tIns="44393" rIns="88786" bIns="44393"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34543" y="8880976"/>
            <a:ext cx="2934549" cy="469399"/>
          </a:xfrm>
          <a:prstGeom prst="rect">
            <a:avLst/>
          </a:prstGeom>
        </p:spPr>
        <p:txBody>
          <a:bodyPr vert="horz" lIns="88786" tIns="44393" rIns="88786" bIns="44393"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1</a:t>
            </a:fld>
            <a:endParaRPr kumimoji="1" lang="ja-JP" altLang="en-US"/>
          </a:p>
        </p:txBody>
      </p:sp>
    </p:spTree>
    <p:extLst>
      <p:ext uri="{BB962C8B-B14F-4D97-AF65-F5344CB8AC3E}">
        <p14:creationId xmlns:p14="http://schemas.microsoft.com/office/powerpoint/2010/main" val="1852340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24DE13BB-FCB6-4491-A87D-1E9BA7500F8E}" type="slidenum">
              <a:rPr kumimoji="1" lang="ja-JP" altLang="en-US" smtClean="0"/>
              <a:pPr/>
              <a:t>10</a:t>
            </a:fld>
            <a:endParaRPr kumimoji="1" lang="ja-JP" altLang="en-US"/>
          </a:p>
        </p:txBody>
      </p:sp>
    </p:spTree>
    <p:extLst>
      <p:ext uri="{BB962C8B-B14F-4D97-AF65-F5344CB8AC3E}">
        <p14:creationId xmlns:p14="http://schemas.microsoft.com/office/powerpoint/2010/main" val="1206410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p:cNvGraphicFramePr>
          <p:nvPr userDrawn="1">
            <p:custDataLst>
              <p:tags r:id="rId1"/>
            </p:custDataLst>
            <p:extLst>
              <p:ext uri="{D42A27DB-BD31-4B8C-83A1-F6EECF244321}">
                <p14:modId xmlns:p14="http://schemas.microsoft.com/office/powerpoint/2010/main" val="3932682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3" imgW="563" imgH="564" progId="TCLayout.ActiveDocument.1">
                  <p:embed/>
                </p:oleObj>
              </mc:Choice>
              <mc:Fallback>
                <p:oleObj name="thinkcellスライド" r:id="rId3" imgW="563" imgH="564" progId="TCLayout.ActiveDocument.1">
                  <p:embed/>
                  <p:pic>
                    <p:nvPicPr>
                      <p:cNvPr id="2" name="オブジェクト 1" hidden="1"/>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pPr fontAlgn="auto">
              <a:spcBef>
                <a:spcPts val="0"/>
              </a:spcBef>
              <a:spcAft>
                <a:spcPts val="0"/>
              </a:spcAft>
            </a:pPr>
            <a:endParaRPr kumimoji="1" lang="en-GB" altLang="en-GB"/>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554626603"/>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基本版） コンテンツ全面_レベル_Proposal">
    <p:spTree>
      <p:nvGrpSpPr>
        <p:cNvPr id="1" name=""/>
        <p:cNvGrpSpPr/>
        <p:nvPr/>
      </p:nvGrpSpPr>
      <p:grpSpPr>
        <a:xfrm>
          <a:off x="0" y="0"/>
          <a:ext cx="0" cy="0"/>
          <a:chOff x="0" y="0"/>
          <a:chExt cx="0" cy="0"/>
        </a:xfrm>
      </p:grpSpPr>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417000" y="1016000"/>
            <a:ext cx="4356000" cy="432000"/>
          </a:xfrm>
          <a:prstGeom prst="rect">
            <a:avLst/>
          </a:prstGeom>
        </p:spPr>
        <p:txBody>
          <a:bodyPr wrap="none" anchor="ctr">
            <a:noAutofit/>
          </a:bodyPr>
          <a:lstStyle>
            <a:lvl1pPr>
              <a:lnSpc>
                <a:spcPct val="100000"/>
              </a:lnSpc>
              <a:spcBef>
                <a:spcPts val="0"/>
              </a:spcBef>
              <a:defRPr sz="1400" b="1">
                <a:solidFill>
                  <a:schemeClr val="accent1"/>
                </a:solidFill>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a:xfrm>
            <a:off x="417000" y="136800"/>
            <a:ext cx="9072000"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829892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基本版） コンテンツ全面_レベル_Proposal">
    <p:spTree>
      <p:nvGrpSpPr>
        <p:cNvPr id="1" name=""/>
        <p:cNvGrpSpPr/>
        <p:nvPr/>
      </p:nvGrpSpPr>
      <p:grpSpPr>
        <a:xfrm>
          <a:off x="0" y="0"/>
          <a:ext cx="0" cy="0"/>
          <a:chOff x="0" y="0"/>
          <a:chExt cx="0" cy="0"/>
        </a:xfrm>
      </p:grpSpPr>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3" name="タイトル 2"/>
          <p:cNvSpPr>
            <a:spLocks noGrp="1"/>
          </p:cNvSpPr>
          <p:nvPr>
            <p:ph type="title" hasCustomPrompt="1"/>
          </p:nvPr>
        </p:nvSpPr>
        <p:spPr bwMode="gray">
          <a:xfrm>
            <a:off x="417000" y="136800"/>
            <a:ext cx="9072000"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8795928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oleObject" Target="../embeddings/oleObject1.bin"/><Relationship Id="rId5" Type="http://schemas.openxmlformats.org/officeDocument/2006/relationships/tags" Target="../tags/tag2.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p:cNvGraphicFramePr>
          <p:nvPr userDrawn="1">
            <p:custDataLst>
              <p:tags r:id="rId5"/>
            </p:custDataLst>
            <p:extLst>
              <p:ext uri="{D42A27DB-BD31-4B8C-83A1-F6EECF244321}">
                <p14:modId xmlns:p14="http://schemas.microsoft.com/office/powerpoint/2010/main" val="31224320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6" imgW="563" imgH="564" progId="TCLayout.ActiveDocument.1">
                  <p:embed/>
                </p:oleObj>
              </mc:Choice>
              <mc:Fallback>
                <p:oleObj name="thinkcellスライド" r:id="rId6" imgW="563" imgH="564" progId="TCLayout.ActiveDocument.1">
                  <p:embed/>
                  <p:pic>
                    <p:nvPicPr>
                      <p:cNvPr id="4" name="オブジェクト 3" hidden="1"/>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416999" y="6588000"/>
            <a:ext cx="4068000" cy="169200"/>
          </a:xfrm>
          <a:prstGeom prst="rect">
            <a:avLst/>
          </a:prstGeom>
        </p:spPr>
        <p:txBody>
          <a:bodyPr vert="horz" lIns="0" tIns="0" rIns="0" bIns="0" rtlCol="0" anchor="b" anchorCtr="0"/>
          <a:lstStyle>
            <a:lvl1pPr algn="l">
              <a:defRPr sz="900">
                <a:solidFill>
                  <a:schemeClr val="tx1"/>
                </a:solidFill>
                <a:latin typeface="+mn-lt"/>
                <a:ea typeface="+mn-ea"/>
                <a:cs typeface="+mn-cs"/>
                <a:sym typeface="+mn-lt"/>
              </a:defRPr>
            </a:lvl1pPr>
          </a:lstStyle>
          <a:p>
            <a:pPr fontAlgn="auto">
              <a:spcBef>
                <a:spcPts val="0"/>
              </a:spcBef>
              <a:spcAft>
                <a:spcPts val="0"/>
              </a:spcAft>
            </a:pPr>
            <a:endParaRPr kumimoji="1" lang="en-GB" altLang="en-GB"/>
          </a:p>
        </p:txBody>
      </p:sp>
      <p:sp>
        <p:nvSpPr>
          <p:cNvPr id="9" name="スライド番号プレースホルダ 9"/>
          <p:cNvSpPr>
            <a:spLocks noGrp="1"/>
          </p:cNvSpPr>
          <p:nvPr>
            <p:ph type="sldNum" sz="quarter" idx="4"/>
          </p:nvPr>
        </p:nvSpPr>
        <p:spPr bwMode="gray">
          <a:xfrm>
            <a:off x="4863000" y="6588000"/>
            <a:ext cx="180000" cy="169200"/>
          </a:xfrm>
          <a:prstGeom prst="rect">
            <a:avLst/>
          </a:prstGeom>
        </p:spPr>
        <p:txBody>
          <a:bodyPr vert="horz" wrap="none" lIns="0" tIns="0" rIns="0" bIns="0" rtlCol="0" anchor="b" anchorCtr="0"/>
          <a:lstStyle>
            <a:lvl1pPr algn="r">
              <a:defRPr sz="9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Tree>
    <p:extLst>
      <p:ext uri="{BB962C8B-B14F-4D97-AF65-F5344CB8AC3E}">
        <p14:creationId xmlns:p14="http://schemas.microsoft.com/office/powerpoint/2010/main" val="2244787557"/>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7" r:id="rId3"/>
  </p:sldLayoutIdLst>
  <p:hf hdr="0"/>
  <p:txStyles>
    <p:titleStyle>
      <a:lvl1pPr algn="l" defTabSz="990564" rtl="0" eaLnBrk="1" latinLnBrk="0" hangingPunct="1">
        <a:spcBef>
          <a:spcPct val="0"/>
        </a:spcBef>
        <a:buNone/>
        <a:defRPr kumimoji="1" sz="2000" b="1" kern="1200" baseline="0">
          <a:solidFill>
            <a:schemeClr val="tx1"/>
          </a:solidFill>
          <a:latin typeface="+mj-lt"/>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1" orient="horz" pos="96">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6" orient="horz" pos="504">
          <p15:clr>
            <a:srgbClr val="A4A3A4"/>
          </p15:clr>
        </p15:guide>
        <p15:guide id="7" orient="horz" pos="640">
          <p15:clr>
            <a:srgbClr val="A4A3A4"/>
          </p15:clr>
        </p15:guide>
        <p15:guide id="8" orient="horz" pos="935">
          <p15:clr>
            <a:srgbClr val="A4A3A4"/>
          </p15:clr>
        </p15:guide>
        <p15:guide id="9" orient="horz" pos="3974">
          <p15:clr>
            <a:srgbClr val="A4A3A4"/>
          </p15:clr>
        </p15:guide>
        <p15:guide id="10" orient="horz" pos="4156">
          <p15:clr>
            <a:srgbClr val="A4A3A4"/>
          </p15:clr>
        </p15:guide>
        <p15:guide id="11" orient="horz" pos="4269">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BA20886E-93F1-44D3-A80F-6C68E8301DE6}"/>
              </a:ext>
            </a:extLst>
          </p:cNvPr>
          <p:cNvSpPr>
            <a:spLocks noGrp="1"/>
          </p:cNvSpPr>
          <p:nvPr>
            <p:ph type="title"/>
          </p:nvPr>
        </p:nvSpPr>
        <p:spPr>
          <a:xfrm>
            <a:off x="417000" y="2871300"/>
            <a:ext cx="9072000" cy="1115400"/>
          </a:xfrm>
        </p:spPr>
        <p:txBody>
          <a:bodyPr vert="horz" rIns="0" anchor="ctr"/>
          <a:lstStyle/>
          <a:p>
            <a:pPr algn="ctr"/>
            <a:r>
              <a:rPr lang="ja-JP" altLang="en-US" sz="3200"/>
              <a:t>企画提案書</a:t>
            </a:r>
            <a:br>
              <a:rPr lang="ja-JP" altLang="en-US" sz="3200"/>
            </a:br>
            <a:r>
              <a:rPr lang="ja-JP" altLang="en-US" sz="3200"/>
              <a:t>（提案書フォーム）</a:t>
            </a:r>
          </a:p>
        </p:txBody>
      </p:sp>
      <p:sp>
        <p:nvSpPr>
          <p:cNvPr id="4" name="正方形/長方形 3">
            <a:extLst>
              <a:ext uri="{FF2B5EF4-FFF2-40B4-BE49-F238E27FC236}">
                <a16:creationId xmlns:a16="http://schemas.microsoft.com/office/drawing/2014/main" id="{6E929CBC-C10E-930F-4C5F-230D6C2697BD}"/>
              </a:ext>
            </a:extLst>
          </p:cNvPr>
          <p:cNvSpPr/>
          <p:nvPr/>
        </p:nvSpPr>
        <p:spPr bwMode="gray">
          <a:xfrm>
            <a:off x="8089900" y="381837"/>
            <a:ext cx="1400175" cy="418263"/>
          </a:xfrm>
          <a:prstGeom prst="rect">
            <a:avLst/>
          </a:prstGeom>
          <a:no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a:latin typeface="+mn-lt"/>
                <a:cs typeface="+mn-cs"/>
              </a:rPr>
              <a:t>様式２</a:t>
            </a:r>
            <a:endParaRPr kumimoji="1" lang="ja-JP" altLang="en-US" sz="1400" i="0" u="none" strike="noStrike" kern="1200" cap="none" spc="0" normalizeH="0" baseline="0" noProof="0">
              <a:ln>
                <a:noFill/>
              </a:ln>
              <a:effectLst/>
              <a:uLnTx/>
              <a:uFillTx/>
              <a:latin typeface="+mn-lt"/>
              <a:ea typeface="+mn-ea"/>
              <a:cs typeface="+mn-cs"/>
            </a:endParaRPr>
          </a:p>
        </p:txBody>
      </p:sp>
    </p:spTree>
    <p:extLst>
      <p:ext uri="{BB962C8B-B14F-4D97-AF65-F5344CB8AC3E}">
        <p14:creationId xmlns:p14="http://schemas.microsoft.com/office/powerpoint/2010/main" val="3519917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vert="horz" rIns="0"/>
          <a:lstStyle/>
          <a:p>
            <a:r>
              <a:rPr kumimoji="1" lang="ja-JP" altLang="en-US"/>
              <a:t>企画提案書（提案書フォーム） 記載項目</a:t>
            </a:r>
          </a:p>
        </p:txBody>
      </p:sp>
      <p:graphicFrame>
        <p:nvGraphicFramePr>
          <p:cNvPr id="7" name="Group 331"/>
          <p:cNvGraphicFramePr>
            <a:graphicFrameLocks/>
          </p:cNvGraphicFramePr>
          <p:nvPr>
            <p:extLst>
              <p:ext uri="{D42A27DB-BD31-4B8C-83A1-F6EECF244321}">
                <p14:modId xmlns:p14="http://schemas.microsoft.com/office/powerpoint/2010/main" val="2421581977"/>
              </p:ext>
            </p:extLst>
          </p:nvPr>
        </p:nvGraphicFramePr>
        <p:xfrm>
          <a:off x="416999" y="1274126"/>
          <a:ext cx="4356613" cy="3708296"/>
        </p:xfrm>
        <a:graphic>
          <a:graphicData uri="http://schemas.openxmlformats.org/drawingml/2006/table">
            <a:tbl>
              <a:tblPr/>
              <a:tblGrid>
                <a:gridCol w="4005563">
                  <a:extLst>
                    <a:ext uri="{9D8B030D-6E8A-4147-A177-3AD203B41FA5}">
                      <a16:colId xmlns:a16="http://schemas.microsoft.com/office/drawing/2014/main" val="20000"/>
                    </a:ext>
                  </a:extLst>
                </a:gridCol>
                <a:gridCol w="351050">
                  <a:extLst>
                    <a:ext uri="{9D8B030D-6E8A-4147-A177-3AD203B41FA5}">
                      <a16:colId xmlns:a16="http://schemas.microsoft.com/office/drawing/2014/main" val="20001"/>
                    </a:ext>
                  </a:extLst>
                </a:gridCol>
              </a:tblGrid>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cs typeface="Verdana" pitchFamily="34" charset="0"/>
                        </a:rPr>
                        <a:t>１．</a:t>
                      </a:r>
                      <a:r>
                        <a:rPr kumimoji="0" lang="zh-TW" altLang="en-US" sz="1200" b="0" i="0" u="none" strike="noStrike" cap="none" normalizeH="0" baseline="0">
                          <a:ln>
                            <a:noFill/>
                          </a:ln>
                          <a:solidFill>
                            <a:schemeClr val="tx1"/>
                          </a:solidFill>
                          <a:effectLst/>
                          <a:latin typeface="+mn-ea"/>
                          <a:ea typeface="+mn-ea"/>
                          <a:cs typeface="Verdana" pitchFamily="34" charset="0"/>
                        </a:rPr>
                        <a:t>応募企業 概要</a:t>
                      </a:r>
                      <a:r>
                        <a:rPr kumimoji="0" lang="ja-JP" altLang="en-US" sz="1200" b="0" i="0" u="none" strike="noStrike" cap="none" normalizeH="0" baseline="0">
                          <a:ln>
                            <a:noFill/>
                          </a:ln>
                          <a:solidFill>
                            <a:schemeClr val="tx1"/>
                          </a:solidFill>
                          <a:effectLst/>
                          <a:latin typeface="+mn-ea"/>
                          <a:ea typeface="+mn-ea"/>
                          <a:cs typeface="Verdana" pitchFamily="34" charset="0"/>
                        </a:rPr>
                        <a:t>　　　　　　</a:t>
                      </a:r>
                      <a:endParaRPr kumimoji="0" lang="ja-JP" altLang="en-US" sz="1200" b="0" i="0" u="none" strike="noStrike" cap="none" normalizeH="0" baseline="0">
                        <a:ln>
                          <a:noFill/>
                        </a:ln>
                        <a:solidFill>
                          <a:schemeClr val="tx1"/>
                        </a:solidFill>
                        <a:effectLst/>
                        <a:highlight>
                          <a:srgbClr val="FFFF00"/>
                        </a:highlight>
                        <a:latin typeface="+mn-ea"/>
                        <a:ea typeface="+mn-ea"/>
                        <a:cs typeface="Verdana" pitchFamily="34" charset="0"/>
                      </a:endParaRPr>
                    </a:p>
                  </a:txBody>
                  <a:tcPr marL="0" marR="0" marT="29250" marB="29250" anchor="ctr" horzOverflow="overflow">
                    <a:lnL cap="flat">
                      <a:noFill/>
                    </a:lnL>
                    <a:lnR cap="flat">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44185282"/>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cs typeface="Verdana" pitchFamily="34" charset="0"/>
                        </a:rPr>
                        <a:t>２．プロジェクトの概要</a:t>
                      </a:r>
                      <a:endParaRPr kumimoji="0" lang="ja-JP" altLang="en-US" sz="1200" b="0" i="0" u="none" strike="noStrike" cap="none" normalizeH="0" baseline="0">
                        <a:ln>
                          <a:noFill/>
                        </a:ln>
                        <a:solidFill>
                          <a:schemeClr val="tx1"/>
                        </a:solidFill>
                        <a:effectLst/>
                        <a:highlight>
                          <a:srgbClr val="FFFF00"/>
                        </a:highligh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61920193"/>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rPr>
                        <a:t>３．</a:t>
                      </a:r>
                      <a:r>
                        <a:rPr kumimoji="1" lang="ja-JP" altLang="en-US" sz="1200"/>
                        <a:t>ビジネスモデル　　　</a:t>
                      </a:r>
                      <a:endParaRPr kumimoji="0" lang="ja-JP" altLang="en-US" sz="1200" b="0" i="0" u="none" strike="noStrike" cap="none" normalizeH="0" baseline="0">
                        <a:ln>
                          <a:noFill/>
                        </a:ln>
                        <a:solidFill>
                          <a:schemeClr val="tx1"/>
                        </a:solidFill>
                        <a:effectLst/>
                        <a:highlight>
                          <a:srgbClr val="FFFF00"/>
                        </a:highligh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846511"/>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cs typeface="Verdana" pitchFamily="34" charset="0"/>
                        </a:rPr>
                        <a:t>４．</a:t>
                      </a:r>
                      <a:r>
                        <a:rPr lang="ja-JP" altLang="en-US" sz="1200"/>
                        <a:t>本プロジェクトにおける検証内容</a:t>
                      </a:r>
                      <a:endParaRPr kumimoji="0" lang="ja-JP" altLang="en-US"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210840858"/>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cs typeface="Verdana" pitchFamily="34" charset="0"/>
                        </a:rPr>
                        <a:t>５．</a:t>
                      </a:r>
                      <a:r>
                        <a:rPr lang="ja-JP" altLang="en-US" sz="1200"/>
                        <a:t>本プロジェクトにおけるゴール・目標設定</a:t>
                      </a:r>
                      <a:endParaRPr kumimoji="0" lang="ja-JP" altLang="en-US"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97756763"/>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1" lang="ja-JP" altLang="en-US" sz="1200"/>
                        <a:t>６．実施体制</a:t>
                      </a:r>
                      <a:endParaRPr kumimoji="0" lang="ja-JP" altLang="en-US"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57454010"/>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0" lang="ja-JP" altLang="en-US" sz="1200" b="0" i="0" u="none" strike="noStrike" cap="none" normalizeH="0" baseline="0">
                          <a:ln>
                            <a:noFill/>
                          </a:ln>
                          <a:solidFill>
                            <a:schemeClr val="tx1"/>
                          </a:solidFill>
                          <a:effectLst/>
                          <a:latin typeface="+mn-ea"/>
                          <a:ea typeface="+mn-ea"/>
                          <a:cs typeface="Verdana" pitchFamily="34" charset="0"/>
                        </a:rPr>
                        <a:t>７．検証スケジュール</a:t>
                      </a: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232174716"/>
                  </a:ext>
                </a:extLst>
              </a:tr>
              <a:tr h="463537">
                <a:tc>
                  <a:txBody>
                    <a:bodyPr/>
                    <a:lstStyle/>
                    <a:p>
                      <a:pPr marL="0" marR="0" lvl="0" indent="0" algn="l"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r>
                        <a:rPr kumimoji="1" lang="ja-JP" altLang="en-US" sz="1200"/>
                        <a:t>８．参考資料　</a:t>
                      </a:r>
                      <a:endParaRPr kumimoji="0" lang="ja-JP" altLang="en-US"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6000"/>
                        </a:lnSpc>
                        <a:spcBef>
                          <a:spcPct val="0"/>
                        </a:spcBef>
                        <a:spcAft>
                          <a:spcPct val="0"/>
                        </a:spcAft>
                        <a:buClr>
                          <a:schemeClr val="tx1"/>
                        </a:buClr>
                        <a:buSzPct val="80000"/>
                        <a:buFont typeface="Wingdings" pitchFamily="2" charset="2"/>
                        <a:buNone/>
                        <a:tabLst>
                          <a:tab pos="3587750" algn="r"/>
                        </a:tabLst>
                        <a:defRPr/>
                      </a:pPr>
                      <a:endParaRPr kumimoji="0" lang="en-US" altLang="ja-JP" sz="1200" b="0" i="0" u="none" strike="noStrike" cap="none" normalizeH="0" baseline="0">
                        <a:ln>
                          <a:noFill/>
                        </a:ln>
                        <a:solidFill>
                          <a:schemeClr val="tx1"/>
                        </a:solidFill>
                        <a:effectLst/>
                        <a:latin typeface="+mn-ea"/>
                        <a:ea typeface="+mn-ea"/>
                        <a:cs typeface="Verdana" pitchFamily="34" charset="0"/>
                      </a:endParaRPr>
                    </a:p>
                  </a:txBody>
                  <a:tcPr marL="0" marR="0" marT="29250" marB="29250" anchor="ctr" horzOverflow="overflow">
                    <a:lnL cap="flat">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5880551"/>
                  </a:ext>
                </a:extLst>
              </a:tr>
            </a:tbl>
          </a:graphicData>
        </a:graphic>
      </p:graphicFrame>
      <p:sp>
        <p:nvSpPr>
          <p:cNvPr id="9" name="スライド番号プレースホルダー 1">
            <a:extLst>
              <a:ext uri="{FF2B5EF4-FFF2-40B4-BE49-F238E27FC236}">
                <a16:creationId xmlns:a16="http://schemas.microsoft.com/office/drawing/2014/main" id="{3ACC4817-2152-1948-0BDB-9EC35FC12D78}"/>
              </a:ext>
            </a:extLst>
          </p:cNvPr>
          <p:cNvSpPr>
            <a:spLocks noGrp="1"/>
          </p:cNvSpPr>
          <p:nvPr>
            <p:ph type="sldNum" sz="quarter" idx="10"/>
          </p:nvPr>
        </p:nvSpPr>
        <p:spPr>
          <a:xfrm>
            <a:off x="94890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3A0986-838B-4D2A-A95C-8CB1738263FE}" type="slidenum">
              <a:rPr kumimoji="0" lang="ja-JP" altLang="en-US" sz="1050" b="0" i="0" u="none" strike="noStrike" kern="1200" cap="none" spc="0" normalizeH="0" baseline="0" noProof="0" smtClean="0">
                <a:ln>
                  <a:noFill/>
                </a:ln>
                <a:solidFill>
                  <a:prstClr val="black"/>
                </a:solidFill>
                <a:effectLst/>
                <a:uLnTx/>
                <a:uFillTx/>
                <a:latin typeface="Calibri Light"/>
                <a:ea typeface="Yu Gothic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ja-JP" altLang="en-US" sz="1050" b="0" i="0" u="none" strike="noStrike" kern="1200" cap="none" spc="0" normalizeH="0" baseline="0" noProof="0">
              <a:ln>
                <a:noFill/>
              </a:ln>
              <a:solidFill>
                <a:prstClr val="black"/>
              </a:solidFill>
              <a:effectLst/>
              <a:uLnTx/>
              <a:uFillTx/>
              <a:latin typeface="Calibri Light"/>
              <a:ea typeface="Yu Gothic UI"/>
              <a:cs typeface="+mn-cs"/>
              <a:sym typeface="+mn-lt"/>
            </a:endParaRPr>
          </a:p>
        </p:txBody>
      </p:sp>
    </p:spTree>
    <p:extLst>
      <p:ext uri="{BB962C8B-B14F-4D97-AF65-F5344CB8AC3E}">
        <p14:creationId xmlns:p14="http://schemas.microsoft.com/office/powerpoint/2010/main" val="3928186951"/>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CA77CFF-443B-9CDB-A03E-6B736DE0A6CB}"/>
              </a:ext>
            </a:extLst>
          </p:cNvPr>
          <p:cNvSpPr>
            <a:spLocks noGrp="1"/>
          </p:cNvSpPr>
          <p:nvPr>
            <p:ph type="title"/>
          </p:nvPr>
        </p:nvSpPr>
        <p:spPr/>
        <p:txBody>
          <a:bodyPr vert="horz" rIns="0"/>
          <a:lstStyle/>
          <a:p>
            <a:r>
              <a:rPr lang="ja-JP" altLang="en-US"/>
              <a:t>１．応募企業</a:t>
            </a:r>
            <a:r>
              <a:rPr kumimoji="1" lang="ja-JP" altLang="en-US"/>
              <a:t> 概要</a:t>
            </a:r>
          </a:p>
        </p:txBody>
      </p:sp>
      <p:graphicFrame>
        <p:nvGraphicFramePr>
          <p:cNvPr id="5" name="表 5">
            <a:extLst>
              <a:ext uri="{FF2B5EF4-FFF2-40B4-BE49-F238E27FC236}">
                <a16:creationId xmlns:a16="http://schemas.microsoft.com/office/drawing/2014/main" id="{81C84090-01EC-ECD6-F3F3-D6D721F79226}"/>
              </a:ext>
            </a:extLst>
          </p:cNvPr>
          <p:cNvGraphicFramePr>
            <a:graphicFrameLocks noGrp="1"/>
          </p:cNvGraphicFramePr>
          <p:nvPr>
            <p:extLst>
              <p:ext uri="{D42A27DB-BD31-4B8C-83A1-F6EECF244321}">
                <p14:modId xmlns:p14="http://schemas.microsoft.com/office/powerpoint/2010/main" val="1412119812"/>
              </p:ext>
            </p:extLst>
          </p:nvPr>
        </p:nvGraphicFramePr>
        <p:xfrm>
          <a:off x="416999" y="911666"/>
          <a:ext cx="9073076" cy="5617467"/>
        </p:xfrm>
        <a:graphic>
          <a:graphicData uri="http://schemas.openxmlformats.org/drawingml/2006/table">
            <a:tbl>
              <a:tblPr firstRow="1" bandRow="1">
                <a:tableStyleId>{5C22544A-7EE6-4342-B048-85BDC9FD1C3A}</a:tableStyleId>
              </a:tblPr>
              <a:tblGrid>
                <a:gridCol w="279037">
                  <a:extLst>
                    <a:ext uri="{9D8B030D-6E8A-4147-A177-3AD203B41FA5}">
                      <a16:colId xmlns:a16="http://schemas.microsoft.com/office/drawing/2014/main" val="4279265992"/>
                    </a:ext>
                  </a:extLst>
                </a:gridCol>
                <a:gridCol w="1091821">
                  <a:extLst>
                    <a:ext uri="{9D8B030D-6E8A-4147-A177-3AD203B41FA5}">
                      <a16:colId xmlns:a16="http://schemas.microsoft.com/office/drawing/2014/main" val="3999061495"/>
                    </a:ext>
                  </a:extLst>
                </a:gridCol>
                <a:gridCol w="7702218">
                  <a:extLst>
                    <a:ext uri="{9D8B030D-6E8A-4147-A177-3AD203B41FA5}">
                      <a16:colId xmlns:a16="http://schemas.microsoft.com/office/drawing/2014/main" val="1006299344"/>
                    </a:ext>
                  </a:extLst>
                </a:gridCol>
              </a:tblGrid>
              <a:tr h="380708">
                <a:tc gridSpan="2">
                  <a:txBody>
                    <a:bodyPr/>
                    <a:lstStyle/>
                    <a:p>
                      <a:pPr algn="ctr"/>
                      <a:r>
                        <a:rPr kumimoji="1" lang="ja-JP" altLang="en-US" sz="1200" b="1">
                          <a:solidFill>
                            <a:schemeClr val="bg1"/>
                          </a:solidFill>
                        </a:rPr>
                        <a:t>企業名</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42631798"/>
                  </a:ext>
                </a:extLst>
              </a:tr>
              <a:tr h="474373">
                <a:tc gridSpan="2">
                  <a:txBody>
                    <a:bodyPr/>
                    <a:lstStyle/>
                    <a:p>
                      <a:pPr algn="ctr"/>
                      <a:r>
                        <a:rPr kumimoji="1" lang="ja-JP" altLang="en-US" sz="1200" b="1">
                          <a:solidFill>
                            <a:schemeClr val="bg1"/>
                          </a:solidFill>
                        </a:rPr>
                        <a:t>代表者</a:t>
                      </a:r>
                      <a:endParaRPr kumimoji="1" lang="en-US" altLang="ja-JP" sz="1200" b="1">
                        <a:solidFill>
                          <a:schemeClr val="bg1"/>
                        </a:solidFill>
                      </a:endParaRPr>
                    </a:p>
                    <a:p>
                      <a:pPr algn="ctr"/>
                      <a:r>
                        <a:rPr kumimoji="1" lang="ja-JP" altLang="en-US" sz="1200" b="1">
                          <a:solidFill>
                            <a:schemeClr val="bg1"/>
                          </a:solidFill>
                        </a:rPr>
                        <a:t>役職及び氏名</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endParaRPr kumimoji="1" lang="en-US" altLang="ja-JP" sz="1200" b="0">
                        <a:solidFill>
                          <a:schemeClr val="tx1"/>
                        </a:solidFill>
                      </a:endParaRPr>
                    </a:p>
                    <a:p>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7380009"/>
                  </a:ext>
                </a:extLst>
              </a:tr>
              <a:tr h="638595">
                <a:tc gridSpan="2">
                  <a:txBody>
                    <a:bodyPr/>
                    <a:lstStyle/>
                    <a:p>
                      <a:pPr algn="ctr"/>
                      <a:r>
                        <a:rPr kumimoji="1" lang="ja-JP" altLang="en-US" sz="1200" b="1">
                          <a:solidFill>
                            <a:schemeClr val="bg1"/>
                          </a:solidFill>
                        </a:rPr>
                        <a:t>本社所在地</a:t>
                      </a:r>
                      <a:endParaRPr kumimoji="1" lang="en-US" altLang="ja-JP" sz="1200" b="1">
                        <a:solidFill>
                          <a:schemeClr val="bg1"/>
                        </a:solidFill>
                      </a:endParaRPr>
                    </a:p>
                    <a:p>
                      <a:pPr algn="ctr"/>
                      <a:r>
                        <a:rPr kumimoji="1" lang="ja-JP" altLang="en-US" sz="1200" b="1">
                          <a:solidFill>
                            <a:schemeClr val="bg1"/>
                          </a:solidFill>
                        </a:rPr>
                        <a:t>住所</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r>
                        <a:rPr kumimoji="1" lang="ja-JP" altLang="en-US" sz="1200" b="0">
                          <a:solidFill>
                            <a:schemeClr val="tx1"/>
                          </a:solidFill>
                        </a:rPr>
                        <a:t>＊都内に事業所がない場合には、今後の都内での事業展開の方針・予定を補足ください。</a:t>
                      </a:r>
                      <a:endParaRPr kumimoji="1" lang="en-US" altLang="ja-JP" sz="1200" b="0">
                        <a:solidFill>
                          <a:schemeClr val="tx1"/>
                        </a:solidFill>
                      </a:endParaRPr>
                    </a:p>
                    <a:p>
                      <a:endParaRPr kumimoji="1" lang="en-US" altLang="ja-JP" sz="1200" b="0">
                        <a:solidFill>
                          <a:schemeClr val="tx1"/>
                        </a:solidFill>
                      </a:endParaRPr>
                    </a:p>
                    <a:p>
                      <a:endParaRPr kumimoji="1" lang="en-US" altLang="ja-JP" sz="1200" b="0">
                        <a:solidFill>
                          <a:schemeClr val="tx1"/>
                        </a:solidFill>
                      </a:endParaRPr>
                    </a:p>
                    <a:p>
                      <a:endParaRPr kumimoji="1" lang="ja-JP" altLang="en-US" sz="1200" b="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8865324"/>
                  </a:ext>
                </a:extLst>
              </a:tr>
              <a:tr h="380708">
                <a:tc gridSpan="2">
                  <a:txBody>
                    <a:bodyPr/>
                    <a:lstStyle/>
                    <a:p>
                      <a:pPr algn="ctr"/>
                      <a:r>
                        <a:rPr kumimoji="1" lang="ja-JP" altLang="en-US" sz="1200" b="1">
                          <a:solidFill>
                            <a:schemeClr val="bg1"/>
                          </a:solidFill>
                        </a:rPr>
                        <a:t>設立年月日</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r>
                        <a:rPr kumimoji="1" lang="ja-JP" altLang="en-US" sz="1200" b="0">
                          <a:solidFill>
                            <a:schemeClr val="tx1"/>
                          </a:solidFill>
                        </a:rPr>
                        <a:t>〇年〇月〇日</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8482114"/>
                  </a:ext>
                </a:extLst>
              </a:tr>
              <a:tr h="380708">
                <a:tc gridSpan="2">
                  <a:txBody>
                    <a:bodyPr/>
                    <a:lstStyle/>
                    <a:p>
                      <a:pPr algn="ctr"/>
                      <a:r>
                        <a:rPr kumimoji="1" lang="ja-JP" altLang="en-US" sz="1200" b="1">
                          <a:solidFill>
                            <a:schemeClr val="bg1"/>
                          </a:solidFill>
                        </a:rPr>
                        <a:t>資本金</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97336571"/>
                  </a:ext>
                </a:extLst>
              </a:tr>
              <a:tr h="474373">
                <a:tc gridSpan="2">
                  <a:txBody>
                    <a:bodyPr/>
                    <a:lstStyle/>
                    <a:p>
                      <a:pPr algn="ctr"/>
                      <a:r>
                        <a:rPr kumimoji="1" lang="ja-JP" altLang="en-US" sz="1200" b="1">
                          <a:solidFill>
                            <a:schemeClr val="bg1"/>
                          </a:solidFill>
                        </a:rPr>
                        <a:t>社員数</a:t>
                      </a:r>
                      <a:br>
                        <a:rPr kumimoji="1" lang="en-US" altLang="ja-JP" sz="1200" b="1">
                          <a:solidFill>
                            <a:schemeClr val="bg1"/>
                          </a:solidFill>
                        </a:rPr>
                      </a:br>
                      <a:r>
                        <a:rPr kumimoji="1" lang="ja-JP" altLang="en-US" sz="1200" b="1">
                          <a:solidFill>
                            <a:schemeClr val="bg1"/>
                          </a:solidFill>
                        </a:rPr>
                        <a:t>（うち、正社員数）</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r>
                        <a:rPr kumimoji="1" lang="ja-JP" altLang="en-US" sz="1200" b="0">
                          <a:solidFill>
                            <a:schemeClr val="tx1"/>
                          </a:solidFill>
                        </a:rPr>
                        <a:t>〇〇名（うち、正社員〇〇名）</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20116237"/>
                  </a:ext>
                </a:extLst>
              </a:tr>
              <a:tr h="813093">
                <a:tc gridSpan="2">
                  <a:txBody>
                    <a:bodyPr/>
                    <a:lstStyle/>
                    <a:p>
                      <a:pPr algn="ctr"/>
                      <a:r>
                        <a:rPr kumimoji="1" lang="ja-JP" altLang="en-US" sz="1200" b="1">
                          <a:solidFill>
                            <a:schemeClr val="bg1"/>
                          </a:solidFill>
                        </a:rPr>
                        <a:t>ステージ</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r>
                        <a:rPr kumimoji="1" lang="ja-JP" altLang="en-US" sz="1200" b="0">
                          <a:solidFill>
                            <a:schemeClr val="tx1"/>
                          </a:solidFill>
                        </a:rPr>
                        <a:t>＊該当するステージに〇を付けてください。</a:t>
                      </a:r>
                      <a:endParaRPr kumimoji="1" lang="en-US" altLang="ja-JP" sz="1200" b="0">
                        <a:solidFill>
                          <a:schemeClr val="tx1"/>
                        </a:solidFill>
                      </a:endParaRPr>
                    </a:p>
                    <a:p>
                      <a:endParaRPr kumimoji="1" lang="en-US" altLang="ja-JP" sz="1200" b="0">
                        <a:solidFill>
                          <a:schemeClr val="tx1"/>
                        </a:solidFill>
                      </a:endParaRPr>
                    </a:p>
                    <a:p>
                      <a:r>
                        <a:rPr kumimoji="1" lang="ja-JP" altLang="en-US" sz="1200" b="0">
                          <a:solidFill>
                            <a:schemeClr val="tx1"/>
                          </a:solidFill>
                        </a:rPr>
                        <a:t>　シード　・　アーリー　・　ミドル　・　レイター</a:t>
                      </a:r>
                      <a:endParaRPr kumimoji="1" lang="en-US" altLang="ja-JP" sz="1200" b="0">
                        <a:solidFill>
                          <a:schemeClr val="tx1"/>
                        </a:solidFill>
                      </a:endParaRPr>
                    </a:p>
                    <a:p>
                      <a:endParaRPr kumimoji="1" lang="ja-JP" altLang="en-US" sz="1200" b="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27316665"/>
                  </a:ext>
                </a:extLst>
              </a:tr>
              <a:tr h="340987">
                <a:tc gridSpan="2">
                  <a:txBody>
                    <a:bodyPr/>
                    <a:lstStyle/>
                    <a:p>
                      <a:pPr algn="ctr"/>
                      <a:r>
                        <a:rPr kumimoji="1" lang="ja-JP" altLang="en-US" sz="1200" b="1">
                          <a:solidFill>
                            <a:schemeClr val="bg1"/>
                          </a:solidFill>
                        </a:rPr>
                        <a:t>企業</a:t>
                      </a:r>
                      <a:r>
                        <a:rPr kumimoji="1" lang="en-US" altLang="ja-JP" sz="1200" b="1">
                          <a:solidFill>
                            <a:schemeClr val="bg1"/>
                          </a:solidFill>
                        </a:rPr>
                        <a:t>URL</a:t>
                      </a:r>
                      <a:endParaRPr kumimoji="1" lang="ja-JP" altLang="en-US" sz="1200" b="1">
                        <a:solidFill>
                          <a:schemeClr val="bg1"/>
                        </a:solidFill>
                      </a:endParaRP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910997"/>
                  </a:ext>
                </a:extLst>
              </a:tr>
              <a:tr h="397566">
                <a:tc gridSpan="2">
                  <a:txBody>
                    <a:bodyPr/>
                    <a:lstStyle/>
                    <a:p>
                      <a:pPr algn="ctr"/>
                      <a:r>
                        <a:rPr kumimoji="1" lang="ja-JP" altLang="en-US" sz="1200" b="1">
                          <a:solidFill>
                            <a:schemeClr val="bg1"/>
                          </a:solidFill>
                        </a:rPr>
                        <a:t>主要株主</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hMerge="1">
                  <a:txBody>
                    <a:bodyPr/>
                    <a:lstStyle/>
                    <a:p>
                      <a:endParaRPr kumimoji="1" lang="ja-JP" altLang="en-US"/>
                    </a:p>
                  </a:txBody>
                  <a:tcPr/>
                </a:tc>
                <a:tc>
                  <a:txBody>
                    <a:bodyPr/>
                    <a:lstStyle/>
                    <a:p>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94798191"/>
                  </a:ext>
                </a:extLst>
              </a:tr>
              <a:tr h="380708">
                <a:tc rowSpan="3">
                  <a:txBody>
                    <a:bodyPr/>
                    <a:lstStyle/>
                    <a:p>
                      <a:pPr algn="ctr"/>
                      <a:r>
                        <a:rPr kumimoji="1" lang="ja-JP" altLang="en-US" sz="1200" b="1">
                          <a:solidFill>
                            <a:schemeClr val="bg1"/>
                          </a:solidFill>
                        </a:rPr>
                        <a:t>連絡先</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200" b="1">
                          <a:solidFill>
                            <a:schemeClr val="bg1"/>
                          </a:solidFill>
                        </a:rPr>
                        <a:t>担当者氏名</a:t>
                      </a:r>
                      <a:endParaRPr kumimoji="1" lang="en-US" altLang="ja-JP" sz="1200" b="1">
                        <a:solidFill>
                          <a:schemeClr val="bg1"/>
                        </a:solidFill>
                      </a:endParaRP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0773767"/>
                  </a:ext>
                </a:extLst>
              </a:tr>
              <a:tr h="380708">
                <a:tc vMerge="1">
                  <a:txBody>
                    <a:bodyPr/>
                    <a:lstStyle/>
                    <a:p>
                      <a:endParaRPr kumimoji="1" lang="ja-JP" altLang="en-US"/>
                    </a:p>
                  </a:txBody>
                  <a:tcPr/>
                </a:tc>
                <a:tc>
                  <a:txBody>
                    <a:bodyPr/>
                    <a:lstStyle/>
                    <a:p>
                      <a:pPr algn="ctr"/>
                      <a:r>
                        <a:rPr kumimoji="1" lang="ja-JP" altLang="en-US" sz="1200" b="1">
                          <a:solidFill>
                            <a:schemeClr val="bg1"/>
                          </a:solidFill>
                        </a:rPr>
                        <a:t>メールアドレス</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232815"/>
                  </a:ext>
                </a:extLst>
              </a:tr>
              <a:tr h="380708">
                <a:tc vMerge="1">
                  <a:txBody>
                    <a:bodyPr/>
                    <a:lstStyle/>
                    <a:p>
                      <a:pPr algn="ctr"/>
                      <a:r>
                        <a:rPr kumimoji="1" lang="ja-JP" altLang="en-US" sz="1400" b="0">
                          <a:solidFill>
                            <a:schemeClr val="tx1"/>
                          </a:solidFill>
                        </a:rPr>
                        <a:t>連絡先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DD4CF"/>
                    </a:solidFill>
                  </a:tcPr>
                </a:tc>
                <a:tc>
                  <a:txBody>
                    <a:bodyPr/>
                    <a:lstStyle/>
                    <a:p>
                      <a:pPr algn="ctr"/>
                      <a:r>
                        <a:rPr kumimoji="1" lang="ja-JP" altLang="en-US" sz="1200" b="1">
                          <a:solidFill>
                            <a:schemeClr val="bg1"/>
                          </a:solidFill>
                        </a:rPr>
                        <a:t>電話番号</a:t>
                      </a:r>
                    </a:p>
                  </a:txBody>
                  <a:tcPr marL="36000" marR="36000" marT="36000" marB="360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a:txBody>
                    <a:bodyPr/>
                    <a:lstStyle/>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03592910"/>
                  </a:ext>
                </a:extLst>
              </a:tr>
            </a:tbl>
          </a:graphicData>
        </a:graphic>
      </p:graphicFrame>
      <p:sp>
        <p:nvSpPr>
          <p:cNvPr id="6" name="楕円 5">
            <a:extLst>
              <a:ext uri="{FF2B5EF4-FFF2-40B4-BE49-F238E27FC236}">
                <a16:creationId xmlns:a16="http://schemas.microsoft.com/office/drawing/2014/main" id="{E5C5EA4D-D402-CAAD-8AF1-CBF4C64D3846}"/>
              </a:ext>
            </a:extLst>
          </p:cNvPr>
          <p:cNvSpPr/>
          <p:nvPr/>
        </p:nvSpPr>
        <p:spPr bwMode="gray">
          <a:xfrm>
            <a:off x="1888468" y="4095813"/>
            <a:ext cx="690923" cy="444438"/>
          </a:xfrm>
          <a:prstGeom prst="ellipse">
            <a:avLst/>
          </a:prstGeom>
          <a:noFill/>
          <a:ln w="12700" algn="ctr">
            <a:solidFill>
              <a:schemeClr val="tx1"/>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3" name="スライド番号プレースホルダー 1">
            <a:extLst>
              <a:ext uri="{FF2B5EF4-FFF2-40B4-BE49-F238E27FC236}">
                <a16:creationId xmlns:a16="http://schemas.microsoft.com/office/drawing/2014/main" id="{B83463DB-C7C7-7235-47D4-E3CE3A51EFA9}"/>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3</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3751611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6194-4BF9-838D-8788-E06F095B2739}"/>
            </a:ext>
          </a:extLst>
        </p:cNvPr>
        <p:cNvGrpSpPr/>
        <p:nvPr/>
      </p:nvGrpSpPr>
      <p:grpSpPr>
        <a:xfrm>
          <a:off x="0" y="0"/>
          <a:ext cx="0" cy="0"/>
          <a:chOff x="0" y="0"/>
          <a:chExt cx="0" cy="0"/>
        </a:xfrm>
      </p:grpSpPr>
      <p:sp>
        <p:nvSpPr>
          <p:cNvPr id="41" name="タイトル 3">
            <a:extLst>
              <a:ext uri="{FF2B5EF4-FFF2-40B4-BE49-F238E27FC236}">
                <a16:creationId xmlns:a16="http://schemas.microsoft.com/office/drawing/2014/main" id="{6EE961B6-7BAB-C8B3-303D-660D67C751D2}"/>
              </a:ext>
            </a:extLst>
          </p:cNvPr>
          <p:cNvSpPr>
            <a:spLocks noGrp="1"/>
          </p:cNvSpPr>
          <p:nvPr>
            <p:ph type="title"/>
          </p:nvPr>
        </p:nvSpPr>
        <p:spPr/>
        <p:txBody>
          <a:bodyPr vert="horz" rIns="0"/>
          <a:lstStyle/>
          <a:p>
            <a:r>
              <a:rPr lang="ja-JP" altLang="en-US"/>
              <a:t>２</a:t>
            </a:r>
            <a:r>
              <a:rPr kumimoji="1" lang="ja-JP" altLang="en-US"/>
              <a:t>．プロジェクトの概要</a:t>
            </a:r>
          </a:p>
        </p:txBody>
      </p:sp>
      <p:graphicFrame>
        <p:nvGraphicFramePr>
          <p:cNvPr id="2" name="表 5">
            <a:extLst>
              <a:ext uri="{FF2B5EF4-FFF2-40B4-BE49-F238E27FC236}">
                <a16:creationId xmlns:a16="http://schemas.microsoft.com/office/drawing/2014/main" id="{3120EF75-88DB-E121-B70A-A27C730C45E3}"/>
              </a:ext>
            </a:extLst>
          </p:cNvPr>
          <p:cNvGraphicFramePr>
            <a:graphicFrameLocks noGrp="1"/>
          </p:cNvGraphicFramePr>
          <p:nvPr>
            <p:extLst>
              <p:ext uri="{D42A27DB-BD31-4B8C-83A1-F6EECF244321}">
                <p14:modId xmlns:p14="http://schemas.microsoft.com/office/powerpoint/2010/main" val="3003083757"/>
              </p:ext>
            </p:extLst>
          </p:nvPr>
        </p:nvGraphicFramePr>
        <p:xfrm>
          <a:off x="416999" y="992964"/>
          <a:ext cx="9073076" cy="5436702"/>
        </p:xfrm>
        <a:graphic>
          <a:graphicData uri="http://schemas.openxmlformats.org/drawingml/2006/table">
            <a:tbl>
              <a:tblPr firstRow="1" bandRow="1">
                <a:tableStyleId>{5C22544A-7EE6-4342-B048-85BDC9FD1C3A}</a:tableStyleId>
              </a:tblPr>
              <a:tblGrid>
                <a:gridCol w="1645265">
                  <a:extLst>
                    <a:ext uri="{9D8B030D-6E8A-4147-A177-3AD203B41FA5}">
                      <a16:colId xmlns:a16="http://schemas.microsoft.com/office/drawing/2014/main" val="4279265992"/>
                    </a:ext>
                  </a:extLst>
                </a:gridCol>
                <a:gridCol w="2475937">
                  <a:extLst>
                    <a:ext uri="{9D8B030D-6E8A-4147-A177-3AD203B41FA5}">
                      <a16:colId xmlns:a16="http://schemas.microsoft.com/office/drawing/2014/main" val="1006299344"/>
                    </a:ext>
                  </a:extLst>
                </a:gridCol>
                <a:gridCol w="2475937">
                  <a:extLst>
                    <a:ext uri="{9D8B030D-6E8A-4147-A177-3AD203B41FA5}">
                      <a16:colId xmlns:a16="http://schemas.microsoft.com/office/drawing/2014/main" val="4166830566"/>
                    </a:ext>
                  </a:extLst>
                </a:gridCol>
                <a:gridCol w="2475937">
                  <a:extLst>
                    <a:ext uri="{9D8B030D-6E8A-4147-A177-3AD203B41FA5}">
                      <a16:colId xmlns:a16="http://schemas.microsoft.com/office/drawing/2014/main" val="1602280968"/>
                    </a:ext>
                  </a:extLst>
                </a:gridCol>
              </a:tblGrid>
              <a:tr h="411655">
                <a:tc>
                  <a:txBody>
                    <a:bodyPr/>
                    <a:lstStyle/>
                    <a:p>
                      <a:pPr algn="ctr"/>
                      <a:r>
                        <a:rPr kumimoji="1" lang="ja-JP" altLang="en-US" sz="1200" b="1">
                          <a:solidFill>
                            <a:schemeClr val="bg1"/>
                          </a:solidFill>
                        </a:rPr>
                        <a:t>プロジェクト名称</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gridSpan="3">
                  <a:txBody>
                    <a:bodyPr/>
                    <a:lstStyle/>
                    <a:p>
                      <a:pPr marL="0" marR="0" lvl="0" indent="0" algn="l" defTabSz="990564" rtl="0" eaLnBrk="1" fontAlgn="auto" latinLnBrk="0" hangingPunct="1">
                        <a:lnSpc>
                          <a:spcPct val="100000"/>
                        </a:lnSpc>
                        <a:spcBef>
                          <a:spcPts val="0"/>
                        </a:spcBef>
                        <a:spcAft>
                          <a:spcPts val="0"/>
                        </a:spcAft>
                        <a:buClrTx/>
                        <a:buSzTx/>
                        <a:buFontTx/>
                        <a:buNone/>
                        <a:tabLst/>
                        <a:defRPr/>
                      </a:pPr>
                      <a:r>
                        <a:rPr kumimoji="1" lang="ja-JP" altLang="en-US" sz="1200" b="0">
                          <a:solidFill>
                            <a:schemeClr val="tx1"/>
                          </a:solidFill>
                        </a:rPr>
                        <a:t>＜検証内容が分かるような名称を記載ください＞</a:t>
                      </a:r>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42631798"/>
                  </a:ext>
                </a:extLst>
              </a:tr>
              <a:tr h="347981">
                <a:tc rowSpan="2">
                  <a:txBody>
                    <a:bodyPr/>
                    <a:lstStyle/>
                    <a:p>
                      <a:pPr algn="ctr"/>
                      <a:r>
                        <a:rPr kumimoji="1" lang="ja-JP" altLang="en-US" sz="1200" b="1">
                          <a:solidFill>
                            <a:schemeClr val="bg1"/>
                          </a:solidFill>
                        </a:rPr>
                        <a:t>協働を希望する</a:t>
                      </a:r>
                      <a:endParaRPr kumimoji="1" lang="en-US" altLang="ja-JP" sz="1200" b="1">
                        <a:solidFill>
                          <a:schemeClr val="bg1"/>
                        </a:solidFill>
                      </a:endParaRPr>
                    </a:p>
                    <a:p>
                      <a:pPr algn="ctr"/>
                      <a:r>
                        <a:rPr kumimoji="1" lang="ja-JP" altLang="en-US" sz="1200" b="1">
                          <a:solidFill>
                            <a:schemeClr val="bg1"/>
                          </a:solidFill>
                        </a:rPr>
                        <a:t>企業名</a:t>
                      </a:r>
                      <a:endParaRPr kumimoji="1" lang="en-US" altLang="ja-JP" sz="1200" b="1">
                        <a:solidFill>
                          <a:schemeClr val="bg1"/>
                        </a:solidFill>
                      </a:endParaRPr>
                    </a:p>
                    <a:p>
                      <a:pPr algn="ctr"/>
                      <a:r>
                        <a:rPr kumimoji="1" lang="en-US" altLang="ja-JP" sz="1000" b="1">
                          <a:solidFill>
                            <a:schemeClr val="bg1"/>
                          </a:solidFill>
                        </a:rPr>
                        <a:t>※</a:t>
                      </a:r>
                      <a:r>
                        <a:rPr kumimoji="1" lang="ja-JP" altLang="en-US" sz="1000" b="1">
                          <a:solidFill>
                            <a:schemeClr val="bg1"/>
                          </a:solidFill>
                        </a:rPr>
                        <a:t>提案を希望する会社に「○」をつけてください</a:t>
                      </a:r>
                      <a:endParaRPr kumimoji="1" lang="en-US" altLang="ja-JP" sz="1000" b="1">
                        <a:solidFill>
                          <a:schemeClr val="bg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a:txBody>
                    <a:bodyPr/>
                    <a:lstStyle/>
                    <a:p>
                      <a:pPr algn="ctr"/>
                      <a:r>
                        <a:rPr kumimoji="1" lang="ja-JP" altLang="en-US" sz="1200" b="0">
                          <a:solidFill>
                            <a:schemeClr val="tx1"/>
                          </a:solidFill>
                        </a:rPr>
                        <a:t>株式会社クレバリーホーム</a:t>
                      </a:r>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zh-TW" altLang="en-US" sz="1200" b="0">
                          <a:solidFill>
                            <a:schemeClr val="tx1"/>
                          </a:solidFill>
                        </a:rPr>
                        <a:t>大東建託株式会社</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r>
                        <a:rPr kumimoji="1" lang="ja-JP" altLang="en-US" sz="1200" b="0">
                          <a:solidFill>
                            <a:schemeClr val="tx1"/>
                          </a:solidFill>
                        </a:rPr>
                        <a:t>株式会社ツクルバボックス</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28865324"/>
                  </a:ext>
                </a:extLst>
              </a:tr>
              <a:tr h="323850">
                <a:tc vMerge="1">
                  <a:txBody>
                    <a:bodyPr/>
                    <a:lstStyle/>
                    <a:p>
                      <a:endParaRPr kumimoji="1" lang="ja-JP" altLang="en-US"/>
                    </a:p>
                  </a:txBody>
                  <a:tcPr/>
                </a:tc>
                <a:tc>
                  <a:txBody>
                    <a:bodyPr/>
                    <a:lstStyle/>
                    <a:p>
                      <a:pPr algn="ctr"/>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endParaRPr kumimoji="1" lang="en-US" altLang="ja-JP"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32324717"/>
                  </a:ext>
                </a:extLst>
              </a:tr>
              <a:tr h="1005466">
                <a:tc>
                  <a:txBody>
                    <a:bodyPr/>
                    <a:lstStyle/>
                    <a:p>
                      <a:pPr algn="ctr"/>
                      <a:r>
                        <a:rPr kumimoji="1" lang="ja-JP" altLang="en-US" sz="1200" b="1">
                          <a:solidFill>
                            <a:schemeClr val="bg1"/>
                          </a:solidFill>
                        </a:rPr>
                        <a:t>課題への理解</a:t>
                      </a:r>
                      <a:endParaRPr kumimoji="1" lang="en-US" altLang="ja-JP" sz="1200" b="1">
                        <a:solidFill>
                          <a:schemeClr val="bg1"/>
                        </a:solidFill>
                      </a:endParaRPr>
                    </a:p>
                    <a:p>
                      <a:pPr algn="ctr"/>
                      <a:r>
                        <a:rPr kumimoji="1" lang="ja-JP" altLang="en-US" sz="1200" b="1">
                          <a:solidFill>
                            <a:schemeClr val="bg1"/>
                          </a:solidFill>
                        </a:rPr>
                        <a:t>プロジェクトの目的</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gridSpan="3">
                  <a:txBody>
                    <a:bodyPr/>
                    <a:lstStyle/>
                    <a:p>
                      <a:r>
                        <a:rPr kumimoji="1" lang="en-US" altLang="ja-JP" sz="1200" b="0">
                          <a:solidFill>
                            <a:schemeClr val="tx1"/>
                          </a:solidFill>
                        </a:rPr>
                        <a:t>〈</a:t>
                      </a:r>
                      <a:r>
                        <a:rPr kumimoji="1" lang="ja-JP" altLang="en-US" sz="1200" b="0">
                          <a:solidFill>
                            <a:schemeClr val="tx1"/>
                          </a:solidFill>
                        </a:rPr>
                        <a:t>住宅の断熱改修に関わる企業が掲げる事業テーマ・課題に対して貴社のソリューションとの親和性を記載ください。</a:t>
                      </a:r>
                      <a:r>
                        <a:rPr kumimoji="1" lang="en-US" altLang="ja-JP" sz="1200" b="0">
                          <a:solidFill>
                            <a:schemeClr val="tx1"/>
                          </a:solidFill>
                        </a:rPr>
                        <a:t>〉</a:t>
                      </a:r>
                      <a:endParaRPr kumimoji="1" lang="ja-JP" altLang="en-US" sz="1200" b="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251610809"/>
                  </a:ext>
                </a:extLst>
              </a:tr>
              <a:tr h="2276215">
                <a:tc>
                  <a:txBody>
                    <a:bodyPr/>
                    <a:lstStyle/>
                    <a:p>
                      <a:pPr algn="ctr"/>
                      <a:r>
                        <a:rPr kumimoji="1" lang="ja-JP" altLang="en-US" sz="1200" b="1">
                          <a:solidFill>
                            <a:schemeClr val="bg1"/>
                          </a:solidFill>
                        </a:rPr>
                        <a:t>協働プロジェクトの概要</a:t>
                      </a:r>
                      <a:endParaRPr kumimoji="1" lang="en-US" altLang="ja-JP" sz="1200" b="1">
                        <a:solidFill>
                          <a:schemeClr val="bg1"/>
                        </a:solidFill>
                      </a:endParaRPr>
                    </a:p>
                    <a:p>
                      <a:pPr algn="ctr"/>
                      <a:endParaRPr kumimoji="1" lang="en-US" altLang="ja-JP" sz="1100" b="1">
                        <a:solidFill>
                          <a:schemeClr val="bg1"/>
                        </a:solidFill>
                      </a:endParaRPr>
                    </a:p>
                    <a:p>
                      <a:pPr algn="ctr"/>
                      <a:r>
                        <a:rPr kumimoji="1" lang="en-US" altLang="ja-JP" sz="1100" b="1">
                          <a:solidFill>
                            <a:schemeClr val="bg1"/>
                          </a:solidFill>
                        </a:rPr>
                        <a:t>※</a:t>
                      </a:r>
                      <a:r>
                        <a:rPr kumimoji="1" lang="ja-JP" altLang="en-US" sz="1100" b="1">
                          <a:solidFill>
                            <a:schemeClr val="bg1"/>
                          </a:solidFill>
                        </a:rPr>
                        <a:t>実証・事業化を目指す​サービス・製品概要についても記載してください</a:t>
                      </a:r>
                      <a:r>
                        <a:rPr kumimoji="1" lang="ja-JP" altLang="en-US" sz="1200" b="1">
                          <a:solidFill>
                            <a:schemeClr val="bg1"/>
                          </a:solidFill>
                        </a:rPr>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gridSpan="3">
                  <a:txBody>
                    <a:bodyPr/>
                    <a:lstStyle/>
                    <a:p>
                      <a:endParaRPr kumimoji="1" lang="en-US" altLang="ja-JP" sz="1200" b="0">
                        <a:solidFill>
                          <a:schemeClr val="tx1"/>
                        </a:solidFill>
                      </a:endParaRPr>
                    </a:p>
                    <a:p>
                      <a:endParaRPr kumimoji="1" lang="en-US" altLang="ja-JP" sz="1200" b="0">
                        <a:solidFill>
                          <a:schemeClr val="tx1"/>
                        </a:solidFill>
                      </a:endParaRPr>
                    </a:p>
                    <a:p>
                      <a:endParaRPr kumimoji="1" lang="ja-JP" altLang="en-US" sz="1200"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320116237"/>
                  </a:ext>
                </a:extLst>
              </a:tr>
              <a:tr h="981366">
                <a:tc>
                  <a:txBody>
                    <a:bodyPr/>
                    <a:lstStyle/>
                    <a:p>
                      <a:pPr algn="ctr"/>
                      <a:r>
                        <a:rPr kumimoji="1" lang="ja-JP" altLang="en-US" sz="1200" b="1">
                          <a:solidFill>
                            <a:schemeClr val="bg1"/>
                          </a:solidFill>
                        </a:rPr>
                        <a:t>他補助金</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5"/>
                    </a:solidFill>
                  </a:tcPr>
                </a:tc>
                <a:tc gridSpan="3">
                  <a:txBody>
                    <a:bodyPr/>
                    <a:lstStyle/>
                    <a:p>
                      <a:r>
                        <a:rPr kumimoji="1" lang="ja-JP" altLang="en-US" sz="1200" b="0">
                          <a:solidFill>
                            <a:schemeClr val="tx1"/>
                          </a:solidFill>
                        </a:rPr>
                        <a:t>＜本プロジェクトに係るプロダクトで、別の補助金等を受けている場合、その補助金名を記載ください。＞​</a:t>
                      </a:r>
                    </a:p>
                    <a:p>
                      <a:r>
                        <a:rPr kumimoji="1" lang="en-US" altLang="ja-JP" sz="1200" b="0">
                          <a:solidFill>
                            <a:schemeClr val="tx1"/>
                          </a:solidFill>
                        </a:rPr>
                        <a:t>※</a:t>
                      </a:r>
                      <a:r>
                        <a:rPr kumimoji="1" lang="ja-JP" altLang="en-US" sz="1200" b="0">
                          <a:solidFill>
                            <a:schemeClr val="tx1"/>
                          </a:solidFill>
                        </a:rPr>
                        <a:t>補助金を受けているプロジェクトへの本申請に関する報告は貴社にてお願いいたします。​</a:t>
                      </a:r>
                      <a:endParaRPr kumimoji="1" lang="en-US" altLang="ja-JP" sz="1200" b="0">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075478717"/>
                  </a:ext>
                </a:extLst>
              </a:tr>
            </a:tbl>
          </a:graphicData>
        </a:graphic>
      </p:graphicFrame>
      <p:sp>
        <p:nvSpPr>
          <p:cNvPr id="7" name="スライド番号プレースホルダー 1">
            <a:extLst>
              <a:ext uri="{FF2B5EF4-FFF2-40B4-BE49-F238E27FC236}">
                <a16:creationId xmlns:a16="http://schemas.microsoft.com/office/drawing/2014/main" id="{E8471E4D-322F-4537-8D02-9FC7522CA177}"/>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4</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770660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6AF5FE6D-47D5-4090-8C47-8590775F8CC3}"/>
              </a:ext>
            </a:extLst>
          </p:cNvPr>
          <p:cNvSpPr>
            <a:spLocks noGrp="1"/>
          </p:cNvSpPr>
          <p:nvPr>
            <p:ph type="title"/>
          </p:nvPr>
        </p:nvSpPr>
        <p:spPr/>
        <p:txBody>
          <a:bodyPr vert="horz" rIns="0"/>
          <a:lstStyle/>
          <a:p>
            <a:r>
              <a:rPr lang="ja-JP" altLang="en-US"/>
              <a:t>３</a:t>
            </a:r>
            <a:r>
              <a:rPr kumimoji="1" lang="ja-JP" altLang="en-US"/>
              <a:t>．ビジネスモデル </a:t>
            </a:r>
          </a:p>
        </p:txBody>
      </p:sp>
      <p:sp>
        <p:nvSpPr>
          <p:cNvPr id="5" name="フッター プレースホルダー 4">
            <a:extLst>
              <a:ext uri="{FF2B5EF4-FFF2-40B4-BE49-F238E27FC236}">
                <a16:creationId xmlns:a16="http://schemas.microsoft.com/office/drawing/2014/main" id="{53B73024-0259-4FAD-AF22-61FFC3EDE354}"/>
              </a:ext>
            </a:extLst>
          </p:cNvPr>
          <p:cNvSpPr txBox="1">
            <a:spLocks/>
          </p:cNvSpPr>
          <p:nvPr/>
        </p:nvSpPr>
        <p:spPr bwMode="gray">
          <a:xfrm>
            <a:off x="415925" y="980647"/>
            <a:ext cx="1713590" cy="2671345"/>
          </a:xfrm>
          <a:prstGeom prst="rect">
            <a:avLst/>
          </a:prstGeom>
          <a:solidFill>
            <a:schemeClr val="accent5"/>
          </a:solidFill>
          <a:ln w="6350">
            <a:solidFill>
              <a:schemeClr val="accent5"/>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sz="1400"/>
              <a:t>ターゲット層</a:t>
            </a:r>
            <a:endParaRPr lang="en-US" altLang="ja-JP" sz="1400"/>
          </a:p>
          <a:p>
            <a:r>
              <a:rPr lang="ja-JP" altLang="en-US" sz="1400"/>
              <a:t>（誰に）</a:t>
            </a:r>
            <a:endParaRPr lang="en-US" altLang="ja-JP" sz="1400"/>
          </a:p>
        </p:txBody>
      </p:sp>
      <p:sp>
        <p:nvSpPr>
          <p:cNvPr id="6" name="正方形/長方形 5">
            <a:extLst>
              <a:ext uri="{FF2B5EF4-FFF2-40B4-BE49-F238E27FC236}">
                <a16:creationId xmlns:a16="http://schemas.microsoft.com/office/drawing/2014/main" id="{6CA581C5-54F8-4338-AC71-0B9738E18424}"/>
              </a:ext>
            </a:extLst>
          </p:cNvPr>
          <p:cNvSpPr/>
          <p:nvPr/>
        </p:nvSpPr>
        <p:spPr bwMode="gray">
          <a:xfrm>
            <a:off x="2182112" y="980647"/>
            <a:ext cx="7308000" cy="2671345"/>
          </a:xfrm>
          <a:prstGeom prst="rect">
            <a:avLst/>
          </a:prstGeom>
          <a:solidFill>
            <a:schemeClr val="bg1"/>
          </a:solidFill>
          <a:ln w="6350">
            <a:solidFill>
              <a:srgbClr val="A7A8AA"/>
            </a:solidFill>
            <a:miter lim="800000"/>
            <a:headEnd/>
            <a:tailEnd/>
          </a:ln>
        </p:spPr>
        <p:txBody>
          <a:bodyPr lIns="72000" tIns="72000" rIns="72000" bIns="72000" rtlCol="0" anchor="ctr"/>
          <a:lstStyle/>
          <a:p>
            <a:pPr marL="177800" indent="-88900" defTabSz="762000" eaLnBrk="0" hangingPunct="0">
              <a:lnSpc>
                <a:spcPct val="106000"/>
              </a:lnSpc>
              <a:spcBef>
                <a:spcPts val="0"/>
              </a:spcBef>
              <a:buFont typeface="Arial" panose="020B0604020202020204" pitchFamily="34" charset="0"/>
              <a:buChar char="•"/>
            </a:pPr>
            <a:r>
              <a:rPr kumimoji="1" lang="ja-JP" altLang="en-US" sz="1200"/>
              <a:t>＜想定される顧客（課題を抱える顧客）やその顧客にとってなぜ現状の対応策が不十分なのかを記載してください＞</a:t>
            </a:r>
            <a:endParaRPr kumimoji="1" lang="en-US" altLang="ja-JP" sz="1200"/>
          </a:p>
          <a:p>
            <a:pPr marL="177800" indent="-88900" defTabSz="762000" eaLnBrk="0" hangingPunct="0">
              <a:lnSpc>
                <a:spcPct val="106000"/>
              </a:lnSpc>
              <a:spcBef>
                <a:spcPts val="0"/>
              </a:spcBef>
              <a:buFont typeface="Arial" panose="020B0604020202020204" pitchFamily="34" charset="0"/>
              <a:buChar char="•"/>
            </a:pPr>
            <a:r>
              <a:rPr kumimoji="1" lang="ja-JP" altLang="en-US" sz="1200"/>
              <a:t>＜ターゲット層が抱えるユーザーニーズについても記載してください＞</a:t>
            </a:r>
            <a:endParaRPr kumimoji="1" lang="en-US" altLang="ja-JP" sz="1200"/>
          </a:p>
        </p:txBody>
      </p:sp>
      <p:sp>
        <p:nvSpPr>
          <p:cNvPr id="7" name="フッター プレースホルダー 4">
            <a:extLst>
              <a:ext uri="{FF2B5EF4-FFF2-40B4-BE49-F238E27FC236}">
                <a16:creationId xmlns:a16="http://schemas.microsoft.com/office/drawing/2014/main" id="{E98D613B-9505-45BF-A1AF-D14B297C63E3}"/>
              </a:ext>
            </a:extLst>
          </p:cNvPr>
          <p:cNvSpPr txBox="1">
            <a:spLocks/>
          </p:cNvSpPr>
          <p:nvPr/>
        </p:nvSpPr>
        <p:spPr bwMode="gray">
          <a:xfrm>
            <a:off x="415925" y="3733055"/>
            <a:ext cx="1713590" cy="2671345"/>
          </a:xfrm>
          <a:prstGeom prst="rect">
            <a:avLst/>
          </a:prstGeom>
          <a:solidFill>
            <a:schemeClr val="accent5"/>
          </a:solidFill>
          <a:ln w="6350">
            <a:solidFill>
              <a:schemeClr val="accent5"/>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sz="1400"/>
              <a:t>サービス内容</a:t>
            </a:r>
            <a:endParaRPr lang="en-US" altLang="ja-JP" sz="1400"/>
          </a:p>
          <a:p>
            <a:r>
              <a:rPr lang="ja-JP" altLang="en-US" sz="1400"/>
              <a:t>（何を）</a:t>
            </a:r>
            <a:endParaRPr lang="en-US" altLang="ja-JP" sz="1400"/>
          </a:p>
        </p:txBody>
      </p:sp>
      <p:sp>
        <p:nvSpPr>
          <p:cNvPr id="8" name="正方形/長方形 7">
            <a:extLst>
              <a:ext uri="{FF2B5EF4-FFF2-40B4-BE49-F238E27FC236}">
                <a16:creationId xmlns:a16="http://schemas.microsoft.com/office/drawing/2014/main" id="{33B6F6B8-D329-44DA-9F95-C6CEB60969E1}"/>
              </a:ext>
            </a:extLst>
          </p:cNvPr>
          <p:cNvSpPr/>
          <p:nvPr/>
        </p:nvSpPr>
        <p:spPr bwMode="gray">
          <a:xfrm>
            <a:off x="2182112" y="3733055"/>
            <a:ext cx="7308000" cy="2671345"/>
          </a:xfrm>
          <a:prstGeom prst="rect">
            <a:avLst/>
          </a:prstGeom>
          <a:solidFill>
            <a:schemeClr val="bg1"/>
          </a:solidFill>
          <a:ln w="6350">
            <a:solidFill>
              <a:srgbClr val="A7A8AA"/>
            </a:solidFill>
            <a:miter lim="800000"/>
            <a:headEnd/>
            <a:tailEnd/>
          </a:ln>
        </p:spPr>
        <p:txBody>
          <a:bodyPr lIns="72000" tIns="72000" rIns="72000" bIns="72000" rtlCol="0" anchor="ctr"/>
          <a:lstStyle/>
          <a:p>
            <a:pPr marL="177800" indent="-88900" defTabSz="762000" eaLnBrk="0" hangingPunct="0">
              <a:lnSpc>
                <a:spcPct val="106000"/>
              </a:lnSpc>
              <a:spcBef>
                <a:spcPts val="0"/>
              </a:spcBef>
              <a:buFont typeface="Arial" panose="020B0604020202020204" pitchFamily="34" charset="0"/>
              <a:buChar char="•"/>
            </a:pPr>
            <a:r>
              <a:rPr kumimoji="1" lang="ja-JP" altLang="en-US" sz="1200"/>
              <a:t>＜サービスの内容が具体的に分かるように記載してください＞</a:t>
            </a:r>
            <a:endParaRPr kumimoji="1" lang="en-US" altLang="ja-JP" sz="1200"/>
          </a:p>
          <a:p>
            <a:pPr marL="177800" indent="-88900" defTabSz="762000" eaLnBrk="0" hangingPunct="0">
              <a:lnSpc>
                <a:spcPct val="106000"/>
              </a:lnSpc>
              <a:spcBef>
                <a:spcPts val="0"/>
              </a:spcBef>
              <a:buFont typeface="Arial" panose="020B0604020202020204" pitchFamily="34" charset="0"/>
              <a:buChar char="•"/>
            </a:pPr>
            <a:r>
              <a:rPr kumimoji="1" lang="ja-JP" altLang="en-US" sz="1200"/>
              <a:t>＜「どのような価値」を「どのような手段」で提供するかを記載してください</a:t>
            </a:r>
            <a:br>
              <a:rPr kumimoji="1" lang="en-US" altLang="ja-JP" sz="1200"/>
            </a:br>
            <a:r>
              <a:rPr kumimoji="1" lang="ja-JP" altLang="en-US" sz="1200"/>
              <a:t>どのようにユーザーニーズに応えるのかも合わせて記載してください＞　　　</a:t>
            </a:r>
          </a:p>
        </p:txBody>
      </p:sp>
      <p:sp>
        <p:nvSpPr>
          <p:cNvPr id="24" name="四角形: 角を丸くする 23">
            <a:extLst>
              <a:ext uri="{FF2B5EF4-FFF2-40B4-BE49-F238E27FC236}">
                <a16:creationId xmlns:a16="http://schemas.microsoft.com/office/drawing/2014/main" id="{648F01EF-B4D9-413F-9471-4D06DA5DBE8B}"/>
              </a:ext>
            </a:extLst>
          </p:cNvPr>
          <p:cNvSpPr/>
          <p:nvPr/>
        </p:nvSpPr>
        <p:spPr bwMode="gray">
          <a:xfrm>
            <a:off x="6796875" y="2487043"/>
            <a:ext cx="2521214" cy="2859898"/>
          </a:xfrm>
          <a:prstGeom prst="roundRect">
            <a:avLst/>
          </a:prstGeom>
          <a:solidFill>
            <a:schemeClr val="bg1"/>
          </a:solidFill>
          <a:ln w="28575"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defTabSz="990564" rtl="0" eaLnBrk="1" fontAlgn="auto" latinLnBrk="0" hangingPunct="1">
              <a:lnSpc>
                <a:spcPct val="100000"/>
              </a:lnSpc>
              <a:spcBef>
                <a:spcPts val="600"/>
              </a:spcBef>
              <a:spcAft>
                <a:spcPts val="0"/>
              </a:spcAft>
              <a:buClrTx/>
              <a:buSzPct val="100000"/>
              <a:tabLst/>
            </a:pPr>
            <a:r>
              <a:rPr kumimoji="1" lang="ja-JP" altLang="en-US" sz="1400" i="0">
                <a:solidFill>
                  <a:srgbClr val="97999B"/>
                </a:solidFill>
                <a:latin typeface="+mn-lt"/>
                <a:cs typeface="+mn-cs"/>
              </a:rPr>
              <a:t>ビジネスモデルの新規性やユニークさ、魅力を可能な限りアピールしてください</a:t>
            </a:r>
          </a:p>
        </p:txBody>
      </p:sp>
      <p:sp>
        <p:nvSpPr>
          <p:cNvPr id="11" name="スライド番号プレースホルダー 1">
            <a:extLst>
              <a:ext uri="{FF2B5EF4-FFF2-40B4-BE49-F238E27FC236}">
                <a16:creationId xmlns:a16="http://schemas.microsoft.com/office/drawing/2014/main" id="{BF847439-3317-4A2B-30BD-044292DEA7A2}"/>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5</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11504382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スライド番号プレースホルダー 1">
            <a:extLst>
              <a:ext uri="{FF2B5EF4-FFF2-40B4-BE49-F238E27FC236}">
                <a16:creationId xmlns:a16="http://schemas.microsoft.com/office/drawing/2014/main" id="{A303FA28-F5F6-36A9-3A74-A31DA8A5A32F}"/>
              </a:ext>
            </a:extLst>
          </p:cNvPr>
          <p:cNvSpPr>
            <a:spLocks noGrp="1"/>
          </p:cNvSpPr>
          <p:nvPr>
            <p:ph type="sldNum" sz="quarter" idx="10"/>
          </p:nvPr>
        </p:nvSpPr>
        <p:spPr>
          <a:xfrm>
            <a:off x="9489000" y="6588000"/>
            <a:ext cx="180000" cy="169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43A0986-838B-4D2A-A95C-8CB1738263FE}" type="slidenum">
              <a:rPr kumimoji="0" lang="ja-JP" altLang="en-US" sz="1050" b="0" i="0" u="none" strike="noStrike" kern="1200" cap="none" spc="0" normalizeH="0" baseline="0" noProof="0" smtClean="0">
                <a:ln>
                  <a:noFill/>
                </a:ln>
                <a:solidFill>
                  <a:prstClr val="black"/>
                </a:solidFill>
                <a:effectLst/>
                <a:uLnTx/>
                <a:uFillTx/>
                <a:latin typeface="Calibri Light"/>
                <a:ea typeface="Yu Gothic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ja-JP" altLang="en-US" sz="1050" b="0" i="0" u="none" strike="noStrike" kern="1200" cap="none" spc="0" normalizeH="0" baseline="0" noProof="0">
              <a:ln>
                <a:noFill/>
              </a:ln>
              <a:solidFill>
                <a:prstClr val="black"/>
              </a:solidFill>
              <a:effectLst/>
              <a:uLnTx/>
              <a:uFillTx/>
              <a:latin typeface="Calibri Light"/>
              <a:ea typeface="Yu Gothic UI"/>
              <a:cs typeface="+mn-cs"/>
              <a:sym typeface="+mn-lt"/>
            </a:endParaRPr>
          </a:p>
        </p:txBody>
      </p:sp>
      <p:sp>
        <p:nvSpPr>
          <p:cNvPr id="4" name="タイトル 3">
            <a:extLst>
              <a:ext uri="{FF2B5EF4-FFF2-40B4-BE49-F238E27FC236}">
                <a16:creationId xmlns:a16="http://schemas.microsoft.com/office/drawing/2014/main" id="{6889019F-A147-457A-8924-183BF47CC7E3}"/>
              </a:ext>
            </a:extLst>
          </p:cNvPr>
          <p:cNvSpPr>
            <a:spLocks noGrp="1"/>
          </p:cNvSpPr>
          <p:nvPr>
            <p:ph type="title"/>
          </p:nvPr>
        </p:nvSpPr>
        <p:spPr/>
        <p:txBody>
          <a:bodyPr vert="horz" rIns="0"/>
          <a:lstStyle/>
          <a:p>
            <a:r>
              <a:rPr lang="ja-JP" altLang="en-US"/>
              <a:t>３</a:t>
            </a:r>
            <a:r>
              <a:rPr kumimoji="1" lang="ja-JP" altLang="en-US"/>
              <a:t>．ビジネスモデル ー イメージ図</a:t>
            </a:r>
          </a:p>
        </p:txBody>
      </p:sp>
      <p:sp>
        <p:nvSpPr>
          <p:cNvPr id="5" name="正方形/長方形 4">
            <a:extLst>
              <a:ext uri="{FF2B5EF4-FFF2-40B4-BE49-F238E27FC236}">
                <a16:creationId xmlns:a16="http://schemas.microsoft.com/office/drawing/2014/main" id="{450C0792-AFAC-4987-AA73-3A696680BDE0}"/>
              </a:ext>
            </a:extLst>
          </p:cNvPr>
          <p:cNvSpPr/>
          <p:nvPr/>
        </p:nvSpPr>
        <p:spPr bwMode="gray">
          <a:xfrm>
            <a:off x="506462" y="963924"/>
            <a:ext cx="9073075" cy="5440476"/>
          </a:xfrm>
          <a:prstGeom prst="rect">
            <a:avLst/>
          </a:prstGeom>
          <a:solidFill>
            <a:schemeClr val="bg1"/>
          </a:solidFill>
          <a:ln w="6350">
            <a:solidFill>
              <a:srgbClr val="A7A8AA"/>
            </a:solidFill>
            <a:miter lim="800000"/>
            <a:headEnd/>
            <a:tailEnd/>
          </a:ln>
        </p:spPr>
        <p:txBody>
          <a:bodyPr lIns="72000" tIns="72000" rIns="72000" bIns="72000" rtlCol="0" anchor="ctr"/>
          <a:lstStyle/>
          <a:p>
            <a:pPr marL="177800" marR="0" indent="-88900" defTabSz="762000" eaLnBrk="0" latinLnBrk="0" hangingPunct="0">
              <a:lnSpc>
                <a:spcPct val="106000"/>
              </a:lnSpc>
              <a:spcBef>
                <a:spcPts val="0"/>
              </a:spcBef>
              <a:buClrTx/>
              <a:buSzPct val="100000"/>
              <a:buFont typeface="Arial" panose="020B0604020202020204" pitchFamily="34" charset="0"/>
              <a:buChar char="•"/>
              <a:tabLst/>
            </a:pPr>
            <a:r>
              <a:rPr kumimoji="1" lang="ja-JP" altLang="en-US" sz="1200"/>
              <a:t>＜ビジネスモデルの全体像、収益の流れが明確となるように記載してください＞</a:t>
            </a:r>
          </a:p>
        </p:txBody>
      </p:sp>
    </p:spTree>
    <p:extLst>
      <p:ext uri="{BB962C8B-B14F-4D97-AF65-F5344CB8AC3E}">
        <p14:creationId xmlns:p14="http://schemas.microsoft.com/office/powerpoint/2010/main" val="2544194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EC41C-4364-CC70-91EC-42A943C7A81E}"/>
            </a:ext>
          </a:extLst>
        </p:cNvPr>
        <p:cNvGrpSpPr/>
        <p:nvPr/>
      </p:nvGrpSpPr>
      <p:grpSpPr>
        <a:xfrm>
          <a:off x="0" y="0"/>
          <a:ext cx="0" cy="0"/>
          <a:chOff x="0" y="0"/>
          <a:chExt cx="0" cy="0"/>
        </a:xfrm>
      </p:grpSpPr>
      <p:sp>
        <p:nvSpPr>
          <p:cNvPr id="8" name="タイトル 3">
            <a:extLst>
              <a:ext uri="{FF2B5EF4-FFF2-40B4-BE49-F238E27FC236}">
                <a16:creationId xmlns:a16="http://schemas.microsoft.com/office/drawing/2014/main" id="{9DC5B18F-E2AA-B05C-A20C-CE6F56CD1002}"/>
              </a:ext>
            </a:extLst>
          </p:cNvPr>
          <p:cNvSpPr>
            <a:spLocks noGrp="1"/>
          </p:cNvSpPr>
          <p:nvPr>
            <p:ph type="title"/>
          </p:nvPr>
        </p:nvSpPr>
        <p:spPr/>
        <p:txBody>
          <a:bodyPr vert="horz" rIns="0"/>
          <a:lstStyle/>
          <a:p>
            <a:r>
              <a:rPr kumimoji="1" lang="ja-JP" altLang="en-US"/>
              <a:t>４．本プロジェクト</a:t>
            </a:r>
            <a:r>
              <a:rPr lang="ja-JP" altLang="en-US"/>
              <a:t>（新サービスの組成・試行事業）</a:t>
            </a:r>
            <a:r>
              <a:rPr kumimoji="1" lang="ja-JP" altLang="en-US"/>
              <a:t>における検証内容</a:t>
            </a:r>
          </a:p>
        </p:txBody>
      </p:sp>
      <p:sp>
        <p:nvSpPr>
          <p:cNvPr id="6" name="フッター プレースホルダー 4">
            <a:extLst>
              <a:ext uri="{FF2B5EF4-FFF2-40B4-BE49-F238E27FC236}">
                <a16:creationId xmlns:a16="http://schemas.microsoft.com/office/drawing/2014/main" id="{5F3EFF8E-BE17-CDF6-07C6-598E4BEB72D0}"/>
              </a:ext>
            </a:extLst>
          </p:cNvPr>
          <p:cNvSpPr txBox="1">
            <a:spLocks/>
          </p:cNvSpPr>
          <p:nvPr/>
        </p:nvSpPr>
        <p:spPr bwMode="gray">
          <a:xfrm>
            <a:off x="415925" y="968557"/>
            <a:ext cx="4357688" cy="338400"/>
          </a:xfrm>
          <a:prstGeom prst="rect">
            <a:avLst/>
          </a:prstGeom>
          <a:solidFill>
            <a:schemeClr val="accent5"/>
          </a:solidFill>
          <a:ln w="6350">
            <a:solidFill>
              <a:schemeClr val="accent5"/>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a:t>検証対象の概要（試作品・サービス等）</a:t>
            </a:r>
            <a:endParaRPr lang="en-GB" altLang="en-GB"/>
          </a:p>
        </p:txBody>
      </p:sp>
      <p:sp>
        <p:nvSpPr>
          <p:cNvPr id="10" name="フッター プレースホルダー 4">
            <a:extLst>
              <a:ext uri="{FF2B5EF4-FFF2-40B4-BE49-F238E27FC236}">
                <a16:creationId xmlns:a16="http://schemas.microsoft.com/office/drawing/2014/main" id="{F58F3344-5F69-25D4-9618-C5A475F1116F}"/>
              </a:ext>
            </a:extLst>
          </p:cNvPr>
          <p:cNvSpPr txBox="1">
            <a:spLocks/>
          </p:cNvSpPr>
          <p:nvPr/>
        </p:nvSpPr>
        <p:spPr bwMode="gray">
          <a:xfrm>
            <a:off x="5132387" y="968557"/>
            <a:ext cx="4355535" cy="338400"/>
          </a:xfrm>
          <a:prstGeom prst="rect">
            <a:avLst/>
          </a:prstGeom>
          <a:solidFill>
            <a:schemeClr val="accent5"/>
          </a:solidFill>
          <a:ln w="6350">
            <a:solidFill>
              <a:schemeClr val="accent5"/>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a:t>検証の全体像（検証方法・内容・場所等）</a:t>
            </a:r>
            <a:endParaRPr lang="en-GB" altLang="en-GB"/>
          </a:p>
        </p:txBody>
      </p:sp>
      <p:sp>
        <p:nvSpPr>
          <p:cNvPr id="16" name="正方形/長方形 15">
            <a:extLst>
              <a:ext uri="{FF2B5EF4-FFF2-40B4-BE49-F238E27FC236}">
                <a16:creationId xmlns:a16="http://schemas.microsoft.com/office/drawing/2014/main" id="{4B62AB86-6058-5585-168F-4B5BC97FA94D}"/>
              </a:ext>
            </a:extLst>
          </p:cNvPr>
          <p:cNvSpPr/>
          <p:nvPr/>
        </p:nvSpPr>
        <p:spPr bwMode="gray">
          <a:xfrm>
            <a:off x="415925" y="1392062"/>
            <a:ext cx="4357075" cy="5056364"/>
          </a:xfrm>
          <a:prstGeom prst="rect">
            <a:avLst/>
          </a:prstGeom>
          <a:solidFill>
            <a:schemeClr val="bg1"/>
          </a:solidFill>
          <a:ln w="6350">
            <a:solidFill>
              <a:srgbClr val="A7A8AA"/>
            </a:solidFill>
            <a:miter lim="800000"/>
            <a:headEnd/>
            <a:tailEnd/>
          </a:ln>
        </p:spPr>
        <p:txBody>
          <a:bodyPr lIns="72000" tIns="72000" rIns="72000" bIns="72000" rtlCol="0" anchor="t"/>
          <a:lstStyle/>
          <a:p>
            <a:pPr marL="177800" indent="-88900" defTabSz="762000" eaLnBrk="0" hangingPunct="0">
              <a:lnSpc>
                <a:spcPct val="106000"/>
              </a:lnSpc>
              <a:spcBef>
                <a:spcPts val="0"/>
              </a:spcBef>
              <a:buFont typeface="Arial" panose="020B0604020202020204" pitchFamily="34" charset="0"/>
              <a:buChar char="•"/>
            </a:pPr>
            <a:r>
              <a:rPr kumimoji="1" lang="ja-JP" altLang="en-US" sz="1200"/>
              <a:t>＜</a:t>
            </a:r>
            <a:r>
              <a:rPr kumimoji="1" lang="ja-JP" altLang="en-US" sz="1200" b="0" i="0" u="none" strike="noStrike" kern="1200" cap="none" spc="0" normalizeH="0" baseline="0" noProof="0">
                <a:ln>
                  <a:noFill/>
                </a:ln>
                <a:solidFill>
                  <a:prstClr val="black"/>
                </a:solidFill>
                <a:effectLst/>
                <a:uLnTx/>
                <a:uFillTx/>
                <a:latin typeface="+mn-lt"/>
                <a:ea typeface="+mn-ea"/>
                <a:cs typeface="+mn-cs"/>
              </a:rPr>
              <a:t>試作品・プロトタイプについて、すでに完成している要素と本事業で開発する要素を記載ください</a:t>
            </a:r>
            <a:r>
              <a:rPr kumimoji="1" lang="ja-JP" altLang="en-US" sz="1200"/>
              <a:t>＞</a:t>
            </a:r>
            <a:endParaRPr kumimoji="1" lang="en-US" altLang="ja-JP" sz="1200"/>
          </a:p>
          <a:p>
            <a:pPr marL="177800" indent="-88900" defTabSz="762000" eaLnBrk="0" hangingPunct="0">
              <a:lnSpc>
                <a:spcPct val="106000"/>
              </a:lnSpc>
              <a:spcBef>
                <a:spcPts val="0"/>
              </a:spcBef>
              <a:buFont typeface="Arial" panose="020B0604020202020204" pitchFamily="34" charset="0"/>
              <a:buChar char="•"/>
            </a:pPr>
            <a:r>
              <a:rPr kumimoji="1" lang="ja-JP" altLang="en-US" sz="1200"/>
              <a:t>＜必要に応じて図や写真などを用いてください＞</a:t>
            </a:r>
            <a:endParaRPr kumimoji="1" lang="en-US" altLang="ja-JP" sz="1200"/>
          </a:p>
        </p:txBody>
      </p:sp>
      <p:sp>
        <p:nvSpPr>
          <p:cNvPr id="18" name="正方形/長方形 17">
            <a:extLst>
              <a:ext uri="{FF2B5EF4-FFF2-40B4-BE49-F238E27FC236}">
                <a16:creationId xmlns:a16="http://schemas.microsoft.com/office/drawing/2014/main" id="{0C5F52F3-1302-054D-64AE-749590CD07A2}"/>
              </a:ext>
            </a:extLst>
          </p:cNvPr>
          <p:cNvSpPr/>
          <p:nvPr/>
        </p:nvSpPr>
        <p:spPr bwMode="gray">
          <a:xfrm>
            <a:off x="5130847" y="1392062"/>
            <a:ext cx="4357076" cy="5056363"/>
          </a:xfrm>
          <a:prstGeom prst="rect">
            <a:avLst/>
          </a:prstGeom>
          <a:solidFill>
            <a:schemeClr val="bg1"/>
          </a:solidFill>
          <a:ln w="6350">
            <a:solidFill>
              <a:srgbClr val="A7A8AA"/>
            </a:solidFill>
            <a:miter lim="800000"/>
            <a:headEnd/>
            <a:tailEnd/>
          </a:ln>
        </p:spPr>
        <p:txBody>
          <a:bodyPr lIns="72000" tIns="72000" rIns="72000" bIns="72000" rtlCol="0" anchor="t"/>
          <a:lstStyle/>
          <a:p>
            <a:pPr marL="177800" indent="-88900" defTabSz="762000" eaLnBrk="0" hangingPunct="0">
              <a:lnSpc>
                <a:spcPct val="106000"/>
              </a:lnSpc>
              <a:spcBef>
                <a:spcPts val="0"/>
              </a:spcBef>
              <a:buFont typeface="Arial" panose="020B0604020202020204" pitchFamily="34" charset="0"/>
              <a:buChar char="•"/>
            </a:pPr>
            <a:r>
              <a:rPr kumimoji="1" lang="ja-JP" altLang="en-US" sz="1200" b="0" i="0" u="none" strike="noStrike" kern="1200" cap="none" spc="0" normalizeH="0" baseline="0" noProof="0">
                <a:ln>
                  <a:noFill/>
                </a:ln>
                <a:effectLst/>
                <a:uLnTx/>
                <a:uFillTx/>
                <a:latin typeface="+mn-lt"/>
                <a:ea typeface="+mn-ea"/>
                <a:cs typeface="+mn-cs"/>
              </a:rPr>
              <a:t>＜検証に用いる試作品・プロトタイプのシステム構成、検証を予定する場所</a:t>
            </a:r>
            <a:r>
              <a:rPr kumimoji="1" lang="ja-JP" altLang="en-US" sz="1200" i="0" u="none" strike="noStrike" kern="1200" cap="none" spc="0" normalizeH="0" baseline="0" noProof="0">
                <a:ln>
                  <a:noFill/>
                </a:ln>
                <a:effectLst/>
                <a:uLnTx/>
                <a:uFillTx/>
                <a:latin typeface="+mn-lt"/>
                <a:ea typeface="+mn-ea"/>
                <a:cs typeface="+mn-cs"/>
              </a:rPr>
              <a:t>、検証に関わる人（モニター利用者等）と</a:t>
            </a:r>
            <a:r>
              <a:rPr kumimoji="1" lang="ja-JP" altLang="en-US" sz="1200" b="0" i="0" u="none" strike="noStrike" kern="1200" cap="none" spc="0" normalizeH="0" baseline="0" noProof="0">
                <a:ln>
                  <a:noFill/>
                </a:ln>
                <a:effectLst/>
                <a:uLnTx/>
                <a:uFillTx/>
                <a:latin typeface="+mn-lt"/>
                <a:ea typeface="+mn-ea"/>
                <a:cs typeface="+mn-cs"/>
              </a:rPr>
              <a:t>の関わりも含めて図などを用いて全体像を記載してください＞</a:t>
            </a:r>
            <a:endParaRPr kumimoji="1" lang="en-US" altLang="ja-JP" sz="1200" b="0" i="0" u="none" strike="noStrike" kern="1200" cap="none" spc="0" normalizeH="0" baseline="0" noProof="0">
              <a:ln>
                <a:noFill/>
              </a:ln>
              <a:effectLst/>
              <a:uLnTx/>
              <a:uFillTx/>
              <a:latin typeface="+mn-lt"/>
              <a:ea typeface="+mn-ea"/>
              <a:cs typeface="+mn-cs"/>
            </a:endParaRPr>
          </a:p>
        </p:txBody>
      </p:sp>
      <p:sp>
        <p:nvSpPr>
          <p:cNvPr id="9" name="スライド番号プレースホルダー 1">
            <a:extLst>
              <a:ext uri="{FF2B5EF4-FFF2-40B4-BE49-F238E27FC236}">
                <a16:creationId xmlns:a16="http://schemas.microsoft.com/office/drawing/2014/main" id="{2E573F17-C923-7389-4EC1-E990C8C6DA94}"/>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7</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3709749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7DB51068-8D5B-6171-FCC7-3B1F43FD82FD}"/>
              </a:ext>
            </a:extLst>
          </p:cNvPr>
          <p:cNvSpPr>
            <a:spLocks noGrp="1"/>
          </p:cNvSpPr>
          <p:nvPr>
            <p:ph type="title"/>
          </p:nvPr>
        </p:nvSpPr>
        <p:spPr/>
        <p:txBody>
          <a:bodyPr vert="horz" rIns="0"/>
          <a:lstStyle/>
          <a:p>
            <a:r>
              <a:rPr lang="ja-JP" altLang="en-US"/>
              <a:t>５．本プロジェクト（新サービスの組成・試行事業）におけるゴール・目標設定</a:t>
            </a:r>
            <a:endParaRPr kumimoji="1" lang="ja-JP" altLang="en-US"/>
          </a:p>
        </p:txBody>
      </p:sp>
      <p:sp>
        <p:nvSpPr>
          <p:cNvPr id="3" name="テキスト プレースホルダー 2">
            <a:extLst>
              <a:ext uri="{FF2B5EF4-FFF2-40B4-BE49-F238E27FC236}">
                <a16:creationId xmlns:a16="http://schemas.microsoft.com/office/drawing/2014/main" id="{29F9CEDA-0345-3B4C-52F5-0A9101A47CBA}"/>
              </a:ext>
            </a:extLst>
          </p:cNvPr>
          <p:cNvSpPr>
            <a:spLocks noGrp="1"/>
          </p:cNvSpPr>
          <p:nvPr>
            <p:ph type="body" sz="quarter" idx="4294967295"/>
          </p:nvPr>
        </p:nvSpPr>
        <p:spPr>
          <a:xfrm>
            <a:off x="0" y="1016000"/>
            <a:ext cx="4356100" cy="431800"/>
          </a:xfrm>
          <a:prstGeom prst="rect">
            <a:avLst/>
          </a:prstGeom>
        </p:spPr>
        <p:txBody>
          <a:bodyPr/>
          <a:lstStyle/>
          <a:p>
            <a:r>
              <a:rPr kumimoji="1" lang="ja-JP" altLang="en-US">
                <a:solidFill>
                  <a:schemeClr val="tx1"/>
                </a:solidFill>
              </a:rPr>
              <a:t>本プロジェクトで目指すゴールとＫＧＩ​</a:t>
            </a:r>
          </a:p>
        </p:txBody>
      </p:sp>
      <p:sp>
        <p:nvSpPr>
          <p:cNvPr id="6" name="テキスト プレースホルダー 2">
            <a:extLst>
              <a:ext uri="{FF2B5EF4-FFF2-40B4-BE49-F238E27FC236}">
                <a16:creationId xmlns:a16="http://schemas.microsoft.com/office/drawing/2014/main" id="{5A965597-D169-9C4F-1742-6434FC3867E1}"/>
              </a:ext>
            </a:extLst>
          </p:cNvPr>
          <p:cNvSpPr>
            <a:spLocks noGrp="1"/>
          </p:cNvSpPr>
          <p:nvPr/>
        </p:nvSpPr>
        <p:spPr bwMode="gray">
          <a:xfrm>
            <a:off x="430953" y="3058552"/>
            <a:ext cx="4356000" cy="432000"/>
          </a:xfrm>
          <a:prstGeom prst="rect">
            <a:avLst/>
          </a:prstGeom>
        </p:spPr>
        <p:txBody>
          <a:bodyPr wrap="none" anchor="ctr">
            <a:noAutofit/>
          </a:bodyPr>
          <a:lstStyle>
            <a:lvl1pPr marL="0" marR="0" indent="0" algn="l" defTabSz="990564" rtl="0" eaLnBrk="1" fontAlgn="auto" latinLnBrk="0" hangingPunct="1">
              <a:lnSpc>
                <a:spcPct val="100000"/>
              </a:lnSpc>
              <a:spcBef>
                <a:spcPts val="0"/>
              </a:spcBef>
              <a:spcAft>
                <a:spcPts val="0"/>
              </a:spcAft>
              <a:buClrTx/>
              <a:buSzPct val="100000"/>
              <a:buFont typeface="Arial" panose="020B0604020202020204" pitchFamily="34" charset="0"/>
              <a:buNone/>
              <a:tabLst/>
              <a:defRPr kumimoji="1" sz="1400" b="1" kern="1200">
                <a:solidFill>
                  <a:schemeClr val="accent1"/>
                </a:solidFill>
                <a:latin typeface="+mn-lt"/>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lt"/>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lt"/>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lt"/>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a:lstStyle>
          <a:p>
            <a:r>
              <a:rPr lang="ja-JP" altLang="en-US" sz="1200">
                <a:solidFill>
                  <a:schemeClr val="tx1"/>
                </a:solidFill>
              </a:rPr>
              <a:t>ＫＧＩ</a:t>
            </a:r>
            <a:r>
              <a:rPr kumimoji="1" lang="ja-JP" altLang="en-US" sz="1200">
                <a:solidFill>
                  <a:schemeClr val="tx1"/>
                </a:solidFill>
              </a:rPr>
              <a:t>達成に向けて必要な検証項目・</a:t>
            </a:r>
            <a:r>
              <a:rPr lang="ja-JP" altLang="en-US" sz="1200">
                <a:solidFill>
                  <a:schemeClr val="tx1"/>
                </a:solidFill>
              </a:rPr>
              <a:t>ＫＰＩ</a:t>
            </a:r>
            <a:endParaRPr kumimoji="1" lang="ja-JP" altLang="en-US" sz="1200">
              <a:solidFill>
                <a:schemeClr val="tx1"/>
              </a:solidFill>
            </a:endParaRPr>
          </a:p>
        </p:txBody>
      </p:sp>
      <p:sp>
        <p:nvSpPr>
          <p:cNvPr id="7" name="フッター プレースホルダー 4">
            <a:extLst>
              <a:ext uri="{FF2B5EF4-FFF2-40B4-BE49-F238E27FC236}">
                <a16:creationId xmlns:a16="http://schemas.microsoft.com/office/drawing/2014/main" id="{985B6518-4802-9BA7-CD52-41721FBD3C30}"/>
              </a:ext>
            </a:extLst>
          </p:cNvPr>
          <p:cNvSpPr txBox="1">
            <a:spLocks/>
          </p:cNvSpPr>
          <p:nvPr/>
        </p:nvSpPr>
        <p:spPr bwMode="gray">
          <a:xfrm>
            <a:off x="430953" y="3506704"/>
            <a:ext cx="4356000" cy="338400"/>
          </a:xfrm>
          <a:prstGeom prst="rect">
            <a:avLst/>
          </a:prstGeom>
          <a:solidFill>
            <a:schemeClr val="accent5"/>
          </a:solidFill>
          <a:ln w="6350">
            <a:solidFill>
              <a:schemeClr val="tx1"/>
            </a:solid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rtl="0" eaLnBrk="0" fontAlgn="base" hangingPunct="0">
              <a:lnSpc>
                <a:spcPct val="106000"/>
              </a:lnSpc>
              <a:spcBef>
                <a:spcPts val="600"/>
              </a:spcBef>
              <a:spcAft>
                <a:spcPct val="0"/>
              </a:spcAft>
              <a:defRPr kumimoji="1" sz="1200" b="1"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r>
              <a:rPr lang="ja-JP" altLang="en-US">
                <a:solidFill>
                  <a:schemeClr val="bg1"/>
                </a:solidFill>
              </a:rPr>
              <a:t>検証項目</a:t>
            </a:r>
            <a:endParaRPr lang="en-US" altLang="ja-JP">
              <a:solidFill>
                <a:schemeClr val="bg1"/>
              </a:solidFill>
            </a:endParaRPr>
          </a:p>
        </p:txBody>
      </p:sp>
      <p:sp>
        <p:nvSpPr>
          <p:cNvPr id="8" name="フッター プレースホルダー 4">
            <a:extLst>
              <a:ext uri="{FF2B5EF4-FFF2-40B4-BE49-F238E27FC236}">
                <a16:creationId xmlns:a16="http://schemas.microsoft.com/office/drawing/2014/main" id="{CE9CE299-1A48-0425-CA40-08A366753E63}"/>
              </a:ext>
            </a:extLst>
          </p:cNvPr>
          <p:cNvSpPr txBox="1">
            <a:spLocks/>
          </p:cNvSpPr>
          <p:nvPr/>
        </p:nvSpPr>
        <p:spPr bwMode="gray">
          <a:xfrm>
            <a:off x="5147417" y="3506704"/>
            <a:ext cx="4357075" cy="338400"/>
          </a:xfrm>
          <a:prstGeom prst="rect">
            <a:avLst/>
          </a:prstGeom>
          <a:solidFill>
            <a:schemeClr val="accent5"/>
          </a:solidFill>
          <a:ln w="6350">
            <a:solidFill>
              <a:schemeClr val="tx1"/>
            </a:solid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rtl="0" eaLnBrk="0" fontAlgn="base" hangingPunct="0">
              <a:lnSpc>
                <a:spcPct val="106000"/>
              </a:lnSpc>
              <a:spcBef>
                <a:spcPts val="600"/>
              </a:spcBef>
              <a:spcAft>
                <a:spcPct val="0"/>
              </a:spcAft>
              <a:defRPr kumimoji="1" sz="1200" b="1"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r>
              <a:rPr lang="ja-JP" altLang="en-US">
                <a:solidFill>
                  <a:schemeClr val="bg1"/>
                </a:solidFill>
              </a:rPr>
              <a:t>検証方法　・　</a:t>
            </a:r>
            <a:r>
              <a:rPr lang="en-US" altLang="ja-JP">
                <a:solidFill>
                  <a:schemeClr val="bg1"/>
                </a:solidFill>
              </a:rPr>
              <a:t>KPI</a:t>
            </a:r>
          </a:p>
        </p:txBody>
      </p:sp>
      <p:sp>
        <p:nvSpPr>
          <p:cNvPr id="9" name="正方形/長方形 8">
            <a:extLst>
              <a:ext uri="{FF2B5EF4-FFF2-40B4-BE49-F238E27FC236}">
                <a16:creationId xmlns:a16="http://schemas.microsoft.com/office/drawing/2014/main" id="{3470D685-89FD-F9D2-E2D3-14B23078C7AC}"/>
              </a:ext>
            </a:extLst>
          </p:cNvPr>
          <p:cNvSpPr/>
          <p:nvPr/>
        </p:nvSpPr>
        <p:spPr bwMode="gray">
          <a:xfrm>
            <a:off x="415461" y="397446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b="0" i="0" u="none" strike="noStrike" kern="1200" cap="none" spc="0" normalizeH="0" baseline="0" noProof="0">
              <a:ln>
                <a:noFill/>
              </a:ln>
              <a:effectLst/>
              <a:uLnTx/>
              <a:uFillTx/>
              <a:latin typeface="+mn-lt"/>
              <a:ea typeface="+mn-ea"/>
              <a:cs typeface="+mn-cs"/>
            </a:endParaRPr>
          </a:p>
        </p:txBody>
      </p:sp>
      <p:sp>
        <p:nvSpPr>
          <p:cNvPr id="10" name="正方形/長方形 9">
            <a:extLst>
              <a:ext uri="{FF2B5EF4-FFF2-40B4-BE49-F238E27FC236}">
                <a16:creationId xmlns:a16="http://schemas.microsoft.com/office/drawing/2014/main" id="{66E1124E-5E3F-38BE-708C-C3201C0468CD}"/>
              </a:ext>
            </a:extLst>
          </p:cNvPr>
          <p:cNvSpPr/>
          <p:nvPr/>
        </p:nvSpPr>
        <p:spPr bwMode="gray">
          <a:xfrm>
            <a:off x="5131925" y="397446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br>
              <a:rPr kumimoji="1" lang="en-US" altLang="ja-JP" sz="1600"/>
            </a:br>
            <a:r>
              <a:rPr kumimoji="1" lang="ja-JP" altLang="en-US" sz="1600">
                <a:solidFill>
                  <a:srgbClr val="FF0000"/>
                </a:solidFill>
              </a:rPr>
              <a:t>　</a:t>
            </a:r>
          </a:p>
        </p:txBody>
      </p:sp>
      <p:sp>
        <p:nvSpPr>
          <p:cNvPr id="11" name="二等辺三角形 10">
            <a:extLst>
              <a:ext uri="{FF2B5EF4-FFF2-40B4-BE49-F238E27FC236}">
                <a16:creationId xmlns:a16="http://schemas.microsoft.com/office/drawing/2014/main" id="{F659F93B-5354-9DF1-D641-FFDC48D27DE9}"/>
              </a:ext>
            </a:extLst>
          </p:cNvPr>
          <p:cNvSpPr/>
          <p:nvPr/>
        </p:nvSpPr>
        <p:spPr bwMode="gray">
          <a:xfrm rot="5400000">
            <a:off x="4606266" y="4251364"/>
            <a:ext cx="699836" cy="186368"/>
          </a:xfrm>
          <a:prstGeom prst="triangle">
            <a:avLst/>
          </a:prstGeom>
          <a:solidFill>
            <a:srgbClr val="BBBCBC"/>
          </a:solidFill>
          <a:ln w="12700" algn="ctr">
            <a:solidFill>
              <a:srgbClr val="BBBCBC"/>
            </a:solidFill>
            <a:miter lim="800000"/>
            <a:headEnd/>
            <a:tailEnd/>
          </a:ln>
        </p:spPr>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12" name="正方形/長方形 11">
            <a:extLst>
              <a:ext uri="{FF2B5EF4-FFF2-40B4-BE49-F238E27FC236}">
                <a16:creationId xmlns:a16="http://schemas.microsoft.com/office/drawing/2014/main" id="{AE8C4D95-99A6-BC9A-C781-7C6021FFF80B}"/>
              </a:ext>
            </a:extLst>
          </p:cNvPr>
          <p:cNvSpPr/>
          <p:nvPr/>
        </p:nvSpPr>
        <p:spPr bwMode="gray">
          <a:xfrm>
            <a:off x="411380" y="479152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b="0" i="0" u="none" strike="noStrike" kern="1200" cap="none" spc="0" normalizeH="0" baseline="0" noProof="0">
              <a:ln>
                <a:noFill/>
              </a:ln>
              <a:effectLst/>
              <a:uLnTx/>
              <a:uFillTx/>
              <a:latin typeface="+mn-lt"/>
              <a:ea typeface="+mn-ea"/>
              <a:cs typeface="+mn-cs"/>
            </a:endParaRPr>
          </a:p>
        </p:txBody>
      </p:sp>
      <p:sp>
        <p:nvSpPr>
          <p:cNvPr id="13" name="正方形/長方形 12">
            <a:extLst>
              <a:ext uri="{FF2B5EF4-FFF2-40B4-BE49-F238E27FC236}">
                <a16:creationId xmlns:a16="http://schemas.microsoft.com/office/drawing/2014/main" id="{36F31966-398E-ACCF-316E-B1DD7F438A9C}"/>
              </a:ext>
            </a:extLst>
          </p:cNvPr>
          <p:cNvSpPr/>
          <p:nvPr/>
        </p:nvSpPr>
        <p:spPr bwMode="gray">
          <a:xfrm>
            <a:off x="5127844" y="479152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a:p>
        </p:txBody>
      </p:sp>
      <p:sp>
        <p:nvSpPr>
          <p:cNvPr id="14" name="二等辺三角形 13">
            <a:extLst>
              <a:ext uri="{FF2B5EF4-FFF2-40B4-BE49-F238E27FC236}">
                <a16:creationId xmlns:a16="http://schemas.microsoft.com/office/drawing/2014/main" id="{1789B5A8-3480-6B1E-57E0-8B6B9A18DAC7}"/>
              </a:ext>
            </a:extLst>
          </p:cNvPr>
          <p:cNvSpPr/>
          <p:nvPr/>
        </p:nvSpPr>
        <p:spPr bwMode="gray">
          <a:xfrm rot="5400000">
            <a:off x="4602185" y="5068423"/>
            <a:ext cx="699836" cy="186368"/>
          </a:xfrm>
          <a:prstGeom prst="triangle">
            <a:avLst/>
          </a:prstGeom>
          <a:solidFill>
            <a:srgbClr val="BBBCBC"/>
          </a:solidFill>
          <a:ln w="12700" algn="ctr">
            <a:solidFill>
              <a:srgbClr val="BBBCBC"/>
            </a:solidFill>
            <a:miter lim="800000"/>
            <a:headEnd/>
            <a:tailEnd/>
          </a:ln>
        </p:spPr>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15" name="フッター プレースホルダー 4">
            <a:extLst>
              <a:ext uri="{FF2B5EF4-FFF2-40B4-BE49-F238E27FC236}">
                <a16:creationId xmlns:a16="http://schemas.microsoft.com/office/drawing/2014/main" id="{DC9574EA-FAB6-45DB-A4A9-F36ADA95CC37}"/>
              </a:ext>
            </a:extLst>
          </p:cNvPr>
          <p:cNvSpPr txBox="1">
            <a:spLocks/>
          </p:cNvSpPr>
          <p:nvPr/>
        </p:nvSpPr>
        <p:spPr bwMode="gray">
          <a:xfrm>
            <a:off x="415925" y="1495060"/>
            <a:ext cx="1112421" cy="1478665"/>
          </a:xfrm>
          <a:prstGeom prst="rect">
            <a:avLst/>
          </a:prstGeom>
          <a:solidFill>
            <a:schemeClr val="accent5"/>
          </a:solidFill>
          <a:ln w="6350">
            <a:solidFill>
              <a:schemeClr val="tx1"/>
            </a:solid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rtl="0" eaLnBrk="0" fontAlgn="base" hangingPunct="0">
              <a:lnSpc>
                <a:spcPct val="106000"/>
              </a:lnSpc>
              <a:spcBef>
                <a:spcPts val="600"/>
              </a:spcBef>
              <a:spcAft>
                <a:spcPct val="0"/>
              </a:spcAft>
              <a:defRPr kumimoji="1" sz="1200" b="1"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r>
              <a:rPr lang="ja-JP" altLang="en-US">
                <a:solidFill>
                  <a:schemeClr val="bg1"/>
                </a:solidFill>
              </a:rPr>
              <a:t>本プロジェクトのゴール</a:t>
            </a:r>
            <a:endParaRPr lang="en-US" altLang="ja-JP">
              <a:solidFill>
                <a:schemeClr val="bg1"/>
              </a:solidFill>
            </a:endParaRPr>
          </a:p>
        </p:txBody>
      </p:sp>
      <p:sp>
        <p:nvSpPr>
          <p:cNvPr id="16" name="正方形/長方形 15">
            <a:extLst>
              <a:ext uri="{FF2B5EF4-FFF2-40B4-BE49-F238E27FC236}">
                <a16:creationId xmlns:a16="http://schemas.microsoft.com/office/drawing/2014/main" id="{87DF65B9-F44A-C8AD-F7DD-BBE278A8C9C0}"/>
              </a:ext>
            </a:extLst>
          </p:cNvPr>
          <p:cNvSpPr/>
          <p:nvPr/>
        </p:nvSpPr>
        <p:spPr bwMode="gray">
          <a:xfrm>
            <a:off x="1574152" y="1484774"/>
            <a:ext cx="3125427" cy="1478665"/>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b="0" i="0" u="none" strike="noStrike" kern="1200" cap="none" spc="0" normalizeH="0" baseline="0" noProof="0">
              <a:ln>
                <a:noFill/>
              </a:ln>
              <a:effectLst/>
              <a:uLnTx/>
              <a:uFillTx/>
              <a:latin typeface="+mn-lt"/>
              <a:ea typeface="+mn-ea"/>
              <a:cs typeface="+mn-cs"/>
            </a:endParaRPr>
          </a:p>
        </p:txBody>
      </p:sp>
      <p:sp>
        <p:nvSpPr>
          <p:cNvPr id="17" name="二等辺三角形 16">
            <a:extLst>
              <a:ext uri="{FF2B5EF4-FFF2-40B4-BE49-F238E27FC236}">
                <a16:creationId xmlns:a16="http://schemas.microsoft.com/office/drawing/2014/main" id="{02CFC1EC-0574-60E0-07B6-733BFAB3BC36}"/>
              </a:ext>
            </a:extLst>
          </p:cNvPr>
          <p:cNvSpPr/>
          <p:nvPr/>
        </p:nvSpPr>
        <p:spPr bwMode="gray">
          <a:xfrm rot="5400000">
            <a:off x="4546887" y="2208715"/>
            <a:ext cx="875686" cy="186368"/>
          </a:xfrm>
          <a:prstGeom prst="triangle">
            <a:avLst/>
          </a:prstGeom>
          <a:solidFill>
            <a:srgbClr val="BBBCBC"/>
          </a:solidFill>
          <a:ln w="12700" algn="ctr">
            <a:solidFill>
              <a:srgbClr val="BBBCBC"/>
            </a:solidFill>
            <a:miter lim="800000"/>
            <a:headEnd/>
            <a:tailEnd/>
          </a:ln>
        </p:spPr>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18" name="正方形/長方形 17">
            <a:extLst>
              <a:ext uri="{FF2B5EF4-FFF2-40B4-BE49-F238E27FC236}">
                <a16:creationId xmlns:a16="http://schemas.microsoft.com/office/drawing/2014/main" id="{6B02B7AA-43AD-4510-B6C5-08CF1C8497B4}"/>
              </a:ext>
            </a:extLst>
          </p:cNvPr>
          <p:cNvSpPr/>
          <p:nvPr/>
        </p:nvSpPr>
        <p:spPr bwMode="gray">
          <a:xfrm>
            <a:off x="6359492" y="1484774"/>
            <a:ext cx="3125427" cy="1486928"/>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b="0" i="0" u="none" strike="noStrike" kern="1200" cap="none" spc="0" normalizeH="0" baseline="0" noProof="0">
              <a:ln>
                <a:noFill/>
              </a:ln>
              <a:effectLst/>
              <a:uLnTx/>
              <a:uFillTx/>
              <a:latin typeface="+mn-lt"/>
              <a:ea typeface="+mn-ea"/>
              <a:cs typeface="+mn-cs"/>
            </a:endParaRPr>
          </a:p>
        </p:txBody>
      </p:sp>
      <p:sp>
        <p:nvSpPr>
          <p:cNvPr id="19" name="フッター プレースホルダー 4">
            <a:extLst>
              <a:ext uri="{FF2B5EF4-FFF2-40B4-BE49-F238E27FC236}">
                <a16:creationId xmlns:a16="http://schemas.microsoft.com/office/drawing/2014/main" id="{C116752D-F7E5-0F12-20B0-3FD3F0FA75C6}"/>
              </a:ext>
            </a:extLst>
          </p:cNvPr>
          <p:cNvSpPr txBox="1">
            <a:spLocks/>
          </p:cNvSpPr>
          <p:nvPr/>
        </p:nvSpPr>
        <p:spPr bwMode="gray">
          <a:xfrm>
            <a:off x="5157556" y="1495060"/>
            <a:ext cx="1112421" cy="1478665"/>
          </a:xfrm>
          <a:prstGeom prst="rect">
            <a:avLst/>
          </a:prstGeom>
          <a:solidFill>
            <a:schemeClr val="accent5"/>
          </a:solidFill>
          <a:ln w="6350">
            <a:solidFill>
              <a:schemeClr val="tx1"/>
            </a:solidFill>
            <a:miter lim="800000"/>
            <a:headEnd/>
            <a:tailEnd/>
          </a:ln>
        </p:spPr>
        <p:txBody>
          <a:bodyPr rot="0" spcFirstLastPara="0"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rtl="0" eaLnBrk="0" fontAlgn="base" hangingPunct="0">
              <a:lnSpc>
                <a:spcPct val="106000"/>
              </a:lnSpc>
              <a:spcBef>
                <a:spcPts val="600"/>
              </a:spcBef>
              <a:spcAft>
                <a:spcPct val="0"/>
              </a:spcAft>
              <a:defRPr kumimoji="1" sz="1200" b="1"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r>
              <a:rPr lang="en-US" altLang="ja-JP">
                <a:solidFill>
                  <a:schemeClr val="bg1"/>
                </a:solidFill>
              </a:rPr>
              <a:t>KGI</a:t>
            </a:r>
          </a:p>
        </p:txBody>
      </p:sp>
      <p:sp>
        <p:nvSpPr>
          <p:cNvPr id="21" name="正方形/長方形 20">
            <a:extLst>
              <a:ext uri="{FF2B5EF4-FFF2-40B4-BE49-F238E27FC236}">
                <a16:creationId xmlns:a16="http://schemas.microsoft.com/office/drawing/2014/main" id="{E337E793-5394-9A86-192C-AB5A66C0A363}"/>
              </a:ext>
            </a:extLst>
          </p:cNvPr>
          <p:cNvSpPr/>
          <p:nvPr/>
        </p:nvSpPr>
        <p:spPr bwMode="gray">
          <a:xfrm>
            <a:off x="413311" y="558872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b="0" i="0" u="none" strike="noStrike" kern="1200" cap="none" spc="0" normalizeH="0" baseline="0" noProof="0">
              <a:ln>
                <a:noFill/>
              </a:ln>
              <a:effectLst/>
              <a:uLnTx/>
              <a:uFillTx/>
              <a:latin typeface="+mn-lt"/>
              <a:ea typeface="+mn-ea"/>
              <a:cs typeface="+mn-cs"/>
            </a:endParaRPr>
          </a:p>
        </p:txBody>
      </p:sp>
      <p:sp>
        <p:nvSpPr>
          <p:cNvPr id="22" name="正方形/長方形 21">
            <a:extLst>
              <a:ext uri="{FF2B5EF4-FFF2-40B4-BE49-F238E27FC236}">
                <a16:creationId xmlns:a16="http://schemas.microsoft.com/office/drawing/2014/main" id="{D6D184C5-5505-7248-B629-86796764F46B}"/>
              </a:ext>
            </a:extLst>
          </p:cNvPr>
          <p:cNvSpPr/>
          <p:nvPr/>
        </p:nvSpPr>
        <p:spPr bwMode="gray">
          <a:xfrm>
            <a:off x="5129775" y="5588725"/>
            <a:ext cx="4357075" cy="720000"/>
          </a:xfrm>
          <a:prstGeom prst="rect">
            <a:avLst/>
          </a:prstGeom>
          <a:solidFill>
            <a:schemeClr val="bg1"/>
          </a:solidFill>
          <a:ln w="6350">
            <a:solidFill>
              <a:schemeClr val="tx1"/>
            </a:solidFill>
            <a:miter lim="800000"/>
            <a:headEnd/>
            <a:tailEnd/>
          </a:ln>
        </p:spPr>
        <p:txBody>
          <a:bodyPr lIns="72000" tIns="72000" rIns="72000" bIns="72000" rtlCol="0" anchor="ct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88900" defTabSz="762000" eaLnBrk="0" hangingPunct="0">
              <a:lnSpc>
                <a:spcPct val="106000"/>
              </a:lnSpc>
              <a:spcBef>
                <a:spcPts val="0"/>
              </a:spcBef>
            </a:pPr>
            <a:endParaRPr kumimoji="1" lang="ja-JP" altLang="en-US" sz="1600"/>
          </a:p>
        </p:txBody>
      </p:sp>
      <p:sp>
        <p:nvSpPr>
          <p:cNvPr id="23" name="二等辺三角形 22">
            <a:extLst>
              <a:ext uri="{FF2B5EF4-FFF2-40B4-BE49-F238E27FC236}">
                <a16:creationId xmlns:a16="http://schemas.microsoft.com/office/drawing/2014/main" id="{BE5AEA3F-797F-2263-AC69-7656BEDEB1E0}"/>
              </a:ext>
            </a:extLst>
          </p:cNvPr>
          <p:cNvSpPr/>
          <p:nvPr/>
        </p:nvSpPr>
        <p:spPr bwMode="gray">
          <a:xfrm rot="5400000">
            <a:off x="4604116" y="5865623"/>
            <a:ext cx="699836" cy="186368"/>
          </a:xfrm>
          <a:prstGeom prst="triangle">
            <a:avLst/>
          </a:prstGeom>
          <a:solidFill>
            <a:srgbClr val="BBBCBC"/>
          </a:solidFill>
          <a:ln w="12700" algn="ctr">
            <a:solidFill>
              <a:srgbClr val="BBBCBC"/>
            </a:solidFill>
            <a:miter lim="800000"/>
            <a:headEnd/>
            <a:tailEnd/>
          </a:ln>
        </p:spPr>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200" b="0" i="0" u="none" strike="noStrike" kern="1200" cap="none" spc="0" normalizeH="0" baseline="0" noProof="0">
              <a:ln>
                <a:noFill/>
              </a:ln>
              <a:solidFill>
                <a:prstClr val="black"/>
              </a:solidFill>
              <a:effectLst/>
              <a:uLnTx/>
              <a:uFillTx/>
              <a:latin typeface="+mn-lt"/>
              <a:ea typeface="+mn-ea"/>
              <a:cs typeface="+mn-cs"/>
            </a:endParaRPr>
          </a:p>
        </p:txBody>
      </p:sp>
      <p:sp>
        <p:nvSpPr>
          <p:cNvPr id="24" name="スライド番号プレースホルダー 1">
            <a:extLst>
              <a:ext uri="{FF2B5EF4-FFF2-40B4-BE49-F238E27FC236}">
                <a16:creationId xmlns:a16="http://schemas.microsoft.com/office/drawing/2014/main" id="{0388AD2A-429A-854E-1204-317D26FCCE63}"/>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8</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1501470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タイトル 3">
            <a:extLst>
              <a:ext uri="{FF2B5EF4-FFF2-40B4-BE49-F238E27FC236}">
                <a16:creationId xmlns:a16="http://schemas.microsoft.com/office/drawing/2014/main" id="{CDA07981-F8A6-4E27-AD7E-8434ECD4638F}"/>
              </a:ext>
            </a:extLst>
          </p:cNvPr>
          <p:cNvSpPr>
            <a:spLocks noGrp="1"/>
          </p:cNvSpPr>
          <p:nvPr>
            <p:ph type="title"/>
          </p:nvPr>
        </p:nvSpPr>
        <p:spPr/>
        <p:txBody>
          <a:bodyPr vert="horz" rIns="0"/>
          <a:lstStyle/>
          <a:p>
            <a:r>
              <a:rPr kumimoji="1" lang="ja-JP" altLang="en-US"/>
              <a:t>６．実施体制</a:t>
            </a:r>
          </a:p>
        </p:txBody>
      </p:sp>
      <p:sp>
        <p:nvSpPr>
          <p:cNvPr id="22" name="フッター プレースホルダー 4">
            <a:extLst>
              <a:ext uri="{FF2B5EF4-FFF2-40B4-BE49-F238E27FC236}">
                <a16:creationId xmlns:a16="http://schemas.microsoft.com/office/drawing/2014/main" id="{01870246-AF5D-DC88-A0A1-63826A7A2677}"/>
              </a:ext>
            </a:extLst>
          </p:cNvPr>
          <p:cNvSpPr txBox="1">
            <a:spLocks/>
          </p:cNvSpPr>
          <p:nvPr/>
        </p:nvSpPr>
        <p:spPr bwMode="gray">
          <a:xfrm>
            <a:off x="417001" y="922157"/>
            <a:ext cx="9071999" cy="323152"/>
          </a:xfrm>
          <a:prstGeom prst="rect">
            <a:avLst/>
          </a:prstGeom>
          <a:solidFill>
            <a:schemeClr val="accent5"/>
          </a:solidFill>
          <a:ln w="6350">
            <a:solidFill>
              <a:schemeClr val="accent5"/>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a:t>申請企業</a:t>
            </a:r>
            <a:endParaRPr lang="en-GB" altLang="en-GB"/>
          </a:p>
        </p:txBody>
      </p:sp>
      <p:sp>
        <p:nvSpPr>
          <p:cNvPr id="25" name="正方形/長方形 24">
            <a:extLst>
              <a:ext uri="{FF2B5EF4-FFF2-40B4-BE49-F238E27FC236}">
                <a16:creationId xmlns:a16="http://schemas.microsoft.com/office/drawing/2014/main" id="{253E9C50-5B3C-F0D5-C3C3-07457F9B093B}"/>
              </a:ext>
            </a:extLst>
          </p:cNvPr>
          <p:cNvSpPr/>
          <p:nvPr/>
        </p:nvSpPr>
        <p:spPr bwMode="gray">
          <a:xfrm>
            <a:off x="417000" y="1281622"/>
            <a:ext cx="9071999" cy="5126212"/>
          </a:xfrm>
          <a:prstGeom prst="rect">
            <a:avLst/>
          </a:prstGeom>
          <a:solidFill>
            <a:schemeClr val="bg1"/>
          </a:solidFill>
          <a:ln w="6350">
            <a:solidFill>
              <a:srgbClr val="A7A8AA"/>
            </a:solidFill>
            <a:miter lim="800000"/>
            <a:headEnd/>
            <a:tailEnd/>
          </a:ln>
        </p:spPr>
        <p:txBody>
          <a:bodyPr lIns="72000" tIns="72000" rIns="72000" bIns="72000" rtlCol="0" anchor="t"/>
          <a:lstStyle/>
          <a:p>
            <a:pPr marL="177800" indent="-88900" defTabSz="762000" eaLnBrk="0" hangingPunct="0">
              <a:lnSpc>
                <a:spcPct val="106000"/>
              </a:lnSpc>
              <a:spcBef>
                <a:spcPts val="0"/>
              </a:spcBef>
              <a:buFont typeface="Arial" panose="020B0604020202020204" pitchFamily="34" charset="0"/>
              <a:buChar char="•"/>
            </a:pPr>
            <a:r>
              <a:rPr kumimoji="1" lang="ja-JP" altLang="en-US" sz="1200"/>
              <a:t>＜</a:t>
            </a:r>
            <a:r>
              <a:rPr kumimoji="1" lang="ja-JP" altLang="en-US" sz="1200" b="0" i="0" u="none" strike="noStrike" kern="1200" cap="none" spc="0" normalizeH="0" baseline="0" noProof="0">
                <a:ln>
                  <a:noFill/>
                </a:ln>
                <a:solidFill>
                  <a:prstClr val="black"/>
                </a:solidFill>
                <a:effectLst/>
                <a:uLnTx/>
                <a:uFillTx/>
                <a:latin typeface="+mn-lt"/>
                <a:ea typeface="+mn-ea"/>
                <a:cs typeface="+mn-cs"/>
              </a:rPr>
              <a:t>本事業における貴社の役割と社内の実施体制を記載ください。</a:t>
            </a:r>
            <a:r>
              <a:rPr kumimoji="1" lang="en-US" altLang="ja-JP" sz="1200" b="0" i="0" u="none" strike="noStrike" kern="1200" cap="none" spc="0" normalizeH="0" baseline="0" noProof="0">
                <a:ln>
                  <a:noFill/>
                </a:ln>
                <a:solidFill>
                  <a:prstClr val="black"/>
                </a:solidFill>
                <a:effectLst/>
                <a:uLnTx/>
                <a:uFillTx/>
                <a:latin typeface="+mn-lt"/>
                <a:ea typeface="+mn-ea"/>
                <a:cs typeface="+mn-cs"/>
              </a:rPr>
              <a:t>〉</a:t>
            </a:r>
            <a:endParaRPr kumimoji="1" lang="en-US" altLang="ja-JP" sz="1200"/>
          </a:p>
        </p:txBody>
      </p:sp>
      <p:sp>
        <p:nvSpPr>
          <p:cNvPr id="7" name="スライド番号プレースホルダー 1">
            <a:extLst>
              <a:ext uri="{FF2B5EF4-FFF2-40B4-BE49-F238E27FC236}">
                <a16:creationId xmlns:a16="http://schemas.microsoft.com/office/drawing/2014/main" id="{49039DE1-16DC-296B-31EC-5E15E9F0EB33}"/>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9</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3200793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タイトル 3">
            <a:extLst>
              <a:ext uri="{FF2B5EF4-FFF2-40B4-BE49-F238E27FC236}">
                <a16:creationId xmlns:a16="http://schemas.microsoft.com/office/drawing/2014/main" id="{5AC836FC-CCF5-4E9D-BF76-CCD121CADF5D}"/>
              </a:ext>
            </a:extLst>
          </p:cNvPr>
          <p:cNvSpPr>
            <a:spLocks noGrp="1"/>
          </p:cNvSpPr>
          <p:nvPr>
            <p:ph type="title"/>
          </p:nvPr>
        </p:nvSpPr>
        <p:spPr/>
        <p:txBody>
          <a:bodyPr vert="horz" rIns="0"/>
          <a:lstStyle/>
          <a:p>
            <a:r>
              <a:rPr kumimoji="1" lang="ja-JP" altLang="en-US"/>
              <a:t>７．検証スケジュール</a:t>
            </a:r>
            <a:r>
              <a:rPr kumimoji="1" lang="en-US" altLang="ja-JP"/>
              <a:t>※</a:t>
            </a:r>
            <a:r>
              <a:rPr kumimoji="1" lang="ja-JP" altLang="en-US" baseline="30000"/>
              <a:t>１</a:t>
            </a:r>
          </a:p>
        </p:txBody>
      </p:sp>
      <p:graphicFrame>
        <p:nvGraphicFramePr>
          <p:cNvPr id="17" name="表 28">
            <a:extLst>
              <a:ext uri="{FF2B5EF4-FFF2-40B4-BE49-F238E27FC236}">
                <a16:creationId xmlns:a16="http://schemas.microsoft.com/office/drawing/2014/main" id="{65344D2B-AD78-4ABA-B73E-87A12EB22E7E}"/>
              </a:ext>
            </a:extLst>
          </p:cNvPr>
          <p:cNvGraphicFramePr/>
          <p:nvPr/>
        </p:nvGraphicFramePr>
        <p:xfrm>
          <a:off x="415924" y="1189600"/>
          <a:ext cx="9072000" cy="4977351"/>
        </p:xfrm>
        <a:graphic>
          <a:graphicData uri="http://schemas.openxmlformats.org/drawingml/2006/table">
            <a:tbl>
              <a:tblPr/>
              <a:tblGrid>
                <a:gridCol w="1250304">
                  <a:extLst>
                    <a:ext uri="{9D8B030D-6E8A-4147-A177-3AD203B41FA5}">
                      <a16:colId xmlns:a16="http://schemas.microsoft.com/office/drawing/2014/main" val="3458151589"/>
                    </a:ext>
                  </a:extLst>
                </a:gridCol>
                <a:gridCol w="1955424">
                  <a:extLst>
                    <a:ext uri="{9D8B030D-6E8A-4147-A177-3AD203B41FA5}">
                      <a16:colId xmlns:a16="http://schemas.microsoft.com/office/drawing/2014/main" val="433917993"/>
                    </a:ext>
                  </a:extLst>
                </a:gridCol>
                <a:gridCol w="1955424">
                  <a:extLst>
                    <a:ext uri="{9D8B030D-6E8A-4147-A177-3AD203B41FA5}">
                      <a16:colId xmlns:a16="http://schemas.microsoft.com/office/drawing/2014/main" val="363630208"/>
                    </a:ext>
                  </a:extLst>
                </a:gridCol>
                <a:gridCol w="1955424">
                  <a:extLst>
                    <a:ext uri="{9D8B030D-6E8A-4147-A177-3AD203B41FA5}">
                      <a16:colId xmlns:a16="http://schemas.microsoft.com/office/drawing/2014/main" val="3125292264"/>
                    </a:ext>
                  </a:extLst>
                </a:gridCol>
                <a:gridCol w="1955424">
                  <a:extLst>
                    <a:ext uri="{9D8B030D-6E8A-4147-A177-3AD203B41FA5}">
                      <a16:colId xmlns:a16="http://schemas.microsoft.com/office/drawing/2014/main" val="3871786466"/>
                    </a:ext>
                  </a:extLst>
                </a:gridCol>
              </a:tblGrid>
              <a:tr h="237851">
                <a:tc rowSpan="2">
                  <a:txBody>
                    <a:bodyPr/>
                    <a:lstStyle/>
                    <a:p>
                      <a:pPr marL="0" algn="ctr" defTabSz="990564" rtl="0" eaLnBrk="1" latinLnBrk="0" hangingPunct="1">
                        <a:lnSpc>
                          <a:spcPct val="105999"/>
                        </a:lnSpc>
                        <a:defRPr sz="1800"/>
                      </a:pPr>
                      <a:endParaRPr kumimoji="1" sz="1100" b="1" kern="1200">
                        <a:solidFill>
                          <a:srgbClr val="FFFFFF"/>
                        </a:solidFill>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tx2"/>
                    </a:solidFill>
                  </a:tcPr>
                </a:tc>
                <a:tc gridSpan="2">
                  <a:txBody>
                    <a:bodyPr/>
                    <a:lstStyle/>
                    <a:p>
                      <a:pPr marL="0" algn="ctr" defTabSz="990564" rtl="0" eaLnBrk="1" latinLnBrk="0" hangingPunct="1">
                        <a:lnSpc>
                          <a:spcPct val="105999"/>
                        </a:lnSpc>
                        <a:defRPr sz="1800"/>
                      </a:pPr>
                      <a:r>
                        <a:rPr kumimoji="1" lang="en-US" altLang="ja-JP" sz="1100" b="1" kern="1200">
                          <a:solidFill>
                            <a:schemeClr val="bg1"/>
                          </a:solidFill>
                          <a:latin typeface="+mn-ea"/>
                          <a:ea typeface="+mn-ea"/>
                          <a:cs typeface="+mn-cs"/>
                        </a:rPr>
                        <a:t>2026</a:t>
                      </a:r>
                      <a:r>
                        <a:rPr kumimoji="1" lang="ja-JP" altLang="en-US" sz="1100" b="1" kern="1200">
                          <a:solidFill>
                            <a:schemeClr val="bg1"/>
                          </a:solidFill>
                          <a:latin typeface="+mn-ea"/>
                          <a:ea typeface="+mn-ea"/>
                          <a:cs typeface="+mn-cs"/>
                        </a:rPr>
                        <a:t>年</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gridSpan="2">
                  <a:txBody>
                    <a:bodyPr/>
                    <a:lstStyle/>
                    <a:p>
                      <a:pPr marL="0" algn="ctr" defTabSz="990564" rtl="0" eaLnBrk="1" latinLnBrk="0" hangingPunct="1">
                        <a:lnSpc>
                          <a:spcPct val="105999"/>
                        </a:lnSpc>
                        <a:defRPr sz="1800"/>
                      </a:pPr>
                      <a:r>
                        <a:rPr kumimoji="1" lang="en-US" altLang="ja-JP" sz="1100" b="1" kern="1200">
                          <a:solidFill>
                            <a:schemeClr val="bg1"/>
                          </a:solidFill>
                          <a:latin typeface="+mn-ea"/>
                          <a:ea typeface="+mn-ea"/>
                          <a:cs typeface="+mn-cs"/>
                        </a:rPr>
                        <a:t>2027</a:t>
                      </a:r>
                      <a:r>
                        <a:rPr kumimoji="1" lang="ja-JP" altLang="en-US" sz="1100" b="1" kern="1200">
                          <a:solidFill>
                            <a:schemeClr val="bg1"/>
                          </a:solidFill>
                          <a:latin typeface="+mn-ea"/>
                          <a:ea typeface="+mn-ea"/>
                          <a:cs typeface="+mn-cs"/>
                        </a:rPr>
                        <a:t>年</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marL="0" algn="ctr" defTabSz="990564" rtl="0" eaLnBrk="1" latinLnBrk="0" hangingPunct="1">
                        <a:lnSpc>
                          <a:spcPct val="105999"/>
                        </a:lnSpc>
                        <a:defRPr sz="1800"/>
                      </a:pPr>
                      <a:endParaRPr kumimoji="1" lang="ja-JP" altLang="en-US" sz="1100" b="1" kern="1200">
                        <a:solidFill>
                          <a:schemeClr val="bg1"/>
                        </a:solidFill>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267623">
                <a:tc vMerge="1">
                  <a:txBody>
                    <a:bodyPr/>
                    <a:lstStyle/>
                    <a:p>
                      <a:endParaRPr kumimoji="1" lang="ja-JP" altLang="en-US"/>
                    </a:p>
                  </a:txBody>
                  <a:tcPr/>
                </a:tc>
                <a:tc>
                  <a:txBody>
                    <a:bodyPr/>
                    <a:lstStyle/>
                    <a:p>
                      <a:pPr algn="ctr">
                        <a:lnSpc>
                          <a:spcPct val="105999"/>
                        </a:lnSpc>
                        <a:defRPr sz="1200">
                          <a:solidFill>
                            <a:srgbClr val="FFFFFF"/>
                          </a:solidFill>
                        </a:defRPr>
                      </a:pPr>
                      <a:r>
                        <a:rPr lang="en-US" sz="1100" b="1">
                          <a:latin typeface="+mn-ea"/>
                          <a:ea typeface="+mn-ea"/>
                          <a:cs typeface="ＭＳ Ｐゴシック"/>
                          <a:sym typeface="ＭＳ Ｐゴシック"/>
                        </a:rPr>
                        <a:t>11</a:t>
                      </a:r>
                      <a:r>
                        <a:rPr lang="ja-JP" altLang="en-US" sz="1100" b="1">
                          <a:latin typeface="+mn-ea"/>
                          <a:ea typeface="+mn-ea"/>
                          <a:cs typeface="ＭＳ Ｐゴシック"/>
                          <a:sym typeface="ＭＳ Ｐゴシック"/>
                        </a:rPr>
                        <a:t>月</a:t>
                      </a:r>
                      <a:endParaRPr sz="1100" b="1">
                        <a:latin typeface="+mn-ea"/>
                        <a:ea typeface="+mn-ea"/>
                        <a:cs typeface="ＭＳ Ｐゴシック"/>
                        <a:sym typeface="ＭＳ Ｐゴシック"/>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2"/>
                    </a:solidFill>
                  </a:tcPr>
                </a:tc>
                <a:tc>
                  <a:txBody>
                    <a:bodyPr/>
                    <a:lstStyle/>
                    <a:p>
                      <a:pPr algn="ctr">
                        <a:lnSpc>
                          <a:spcPct val="105999"/>
                        </a:lnSpc>
                        <a:defRPr sz="1200">
                          <a:solidFill>
                            <a:srgbClr val="FFFFFF"/>
                          </a:solidFill>
                        </a:defRPr>
                      </a:pPr>
                      <a:r>
                        <a:rPr lang="en-US" sz="1100" b="1">
                          <a:latin typeface="+mn-ea"/>
                          <a:ea typeface="+mn-ea"/>
                          <a:cs typeface="ＭＳ Ｐゴシック"/>
                          <a:sym typeface="ＭＳ Ｐゴシック"/>
                        </a:rPr>
                        <a:t>12</a:t>
                      </a:r>
                      <a:r>
                        <a:rPr lang="ja-JP" altLang="en-US" sz="1100" b="1">
                          <a:latin typeface="+mn-ea"/>
                          <a:ea typeface="+mn-ea"/>
                          <a:cs typeface="ＭＳ Ｐゴシック"/>
                          <a:sym typeface="ＭＳ Ｐゴシック"/>
                        </a:rPr>
                        <a:t>月</a:t>
                      </a:r>
                      <a:endParaRPr sz="1100" b="1">
                        <a:latin typeface="+mn-ea"/>
                        <a:ea typeface="+mn-ea"/>
                        <a:cs typeface="ＭＳ Ｐゴシック"/>
                        <a:sym typeface="ＭＳ Ｐゴシック"/>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2"/>
                    </a:solidFill>
                  </a:tcPr>
                </a:tc>
                <a:tc>
                  <a:txBody>
                    <a:bodyPr/>
                    <a:lstStyle/>
                    <a:p>
                      <a:pPr algn="ctr">
                        <a:lnSpc>
                          <a:spcPct val="105999"/>
                        </a:lnSpc>
                        <a:defRPr sz="1200">
                          <a:solidFill>
                            <a:srgbClr val="FFFFFF"/>
                          </a:solidFill>
                        </a:defRPr>
                      </a:pPr>
                      <a:r>
                        <a:rPr lang="en-US" sz="1100" b="1">
                          <a:latin typeface="+mn-ea"/>
                          <a:ea typeface="+mn-ea"/>
                          <a:cs typeface="ＭＳ Ｐゴシック"/>
                          <a:sym typeface="ＭＳ Ｐゴシック"/>
                        </a:rPr>
                        <a:t>1</a:t>
                      </a:r>
                      <a:r>
                        <a:rPr lang="ja-JP" altLang="en-US" sz="1100" b="1">
                          <a:latin typeface="+mn-ea"/>
                          <a:ea typeface="+mn-ea"/>
                          <a:cs typeface="ＭＳ Ｐゴシック"/>
                          <a:sym typeface="ＭＳ Ｐゴシック"/>
                        </a:rPr>
                        <a:t>月</a:t>
                      </a:r>
                      <a:endParaRPr sz="1100" b="1">
                        <a:latin typeface="+mn-ea"/>
                        <a:ea typeface="+mn-ea"/>
                        <a:cs typeface="ＭＳ Ｐゴシック"/>
                        <a:sym typeface="ＭＳ Ｐゴシック"/>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2"/>
                    </a:solidFill>
                  </a:tcPr>
                </a:tc>
                <a:tc>
                  <a:txBody>
                    <a:bodyPr/>
                    <a:lstStyle/>
                    <a:p>
                      <a:pPr algn="ctr">
                        <a:lnSpc>
                          <a:spcPct val="105999"/>
                        </a:lnSpc>
                        <a:defRPr sz="1200">
                          <a:solidFill>
                            <a:srgbClr val="FFFFFF"/>
                          </a:solidFill>
                        </a:defRPr>
                      </a:pPr>
                      <a:r>
                        <a:rPr lang="en-US" sz="1100" b="1">
                          <a:latin typeface="+mn-ea"/>
                          <a:ea typeface="+mn-ea"/>
                          <a:cs typeface="ＭＳ Ｐゴシック"/>
                          <a:sym typeface="ＭＳ Ｐゴシック"/>
                        </a:rPr>
                        <a:t>2</a:t>
                      </a:r>
                      <a:r>
                        <a:rPr lang="ja-JP" altLang="en-US" sz="1100" b="1">
                          <a:latin typeface="+mn-ea"/>
                          <a:ea typeface="+mn-ea"/>
                          <a:cs typeface="ＭＳ Ｐゴシック"/>
                          <a:sym typeface="ＭＳ Ｐゴシック"/>
                        </a:rPr>
                        <a:t>月</a:t>
                      </a:r>
                      <a:endParaRPr sz="1100" b="1">
                        <a:latin typeface="+mn-ea"/>
                        <a:ea typeface="+mn-ea"/>
                        <a:cs typeface="ＭＳ Ｐゴシック"/>
                        <a:sym typeface="ＭＳ Ｐゴシック"/>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tx2"/>
                    </a:solidFill>
                  </a:tcPr>
                </a:tc>
                <a:extLst>
                  <a:ext uri="{0D108BD9-81ED-4DB2-BD59-A6C34878D82A}">
                    <a16:rowId xmlns:a16="http://schemas.microsoft.com/office/drawing/2014/main" val="3666707894"/>
                  </a:ext>
                </a:extLst>
              </a:tr>
              <a:tr h="483779">
                <a:tc>
                  <a:txBody>
                    <a:bodyPr/>
                    <a:lstStyle/>
                    <a:p>
                      <a:pPr algn="ctr">
                        <a:lnSpc>
                          <a:spcPct val="105999"/>
                        </a:lnSpc>
                        <a:defRPr sz="1200"/>
                      </a:pPr>
                      <a:r>
                        <a:rPr lang="ja-JP" altLang="en-US" sz="1100" b="1" baseline="0">
                          <a:solidFill>
                            <a:schemeClr val="tx1"/>
                          </a:solidFill>
                          <a:latin typeface="+mn-ea"/>
                          <a:ea typeface="+mn-ea"/>
                        </a:rPr>
                        <a:t>マイルストン</a:t>
                      </a:r>
                      <a:endParaRPr lang="en-US" altLang="ja-JP" sz="1100" b="1" baseline="0">
                        <a:solidFill>
                          <a:schemeClr val="tx1"/>
                        </a:solidFill>
                        <a:latin typeface="+mn-ea"/>
                        <a:ea typeface="+mn-ea"/>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l">
                        <a:lnSpc>
                          <a:spcPct val="105999"/>
                        </a:lnSpc>
                        <a:defRPr sz="1200"/>
                      </a:pPr>
                      <a:endParaRPr sz="1000">
                        <a:solidFill>
                          <a:schemeClr val="tx1"/>
                        </a:solidFill>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l">
                        <a:lnSpc>
                          <a:spcPct val="105999"/>
                        </a:lnSpc>
                        <a:defRPr sz="1200"/>
                      </a:pPr>
                      <a:endParaRPr sz="1000">
                        <a:solidFill>
                          <a:schemeClr val="tx1"/>
                        </a:solidFill>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l">
                        <a:lnSpc>
                          <a:spcPct val="105999"/>
                        </a:lnSpc>
                        <a:defRPr sz="1200"/>
                      </a:pPr>
                      <a:endParaRPr sz="1000">
                        <a:solidFill>
                          <a:schemeClr val="tx1"/>
                        </a:solidFill>
                        <a:latin typeface="+mn-ea"/>
                        <a:ea typeface="+mn-ea"/>
                      </a:endParaRPr>
                    </a:p>
                  </a:txBody>
                  <a:tcPr marL="36000" marR="3600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tc>
                  <a:txBody>
                    <a:bodyPr/>
                    <a:lstStyle/>
                    <a:p>
                      <a:pPr algn="l">
                        <a:lnSpc>
                          <a:spcPct val="105999"/>
                        </a:lnSpc>
                        <a:defRPr sz="1200"/>
                      </a:pPr>
                      <a:endParaRPr sz="1000">
                        <a:solidFill>
                          <a:schemeClr val="tx1"/>
                        </a:solidFill>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noFill/>
                  </a:tcPr>
                </a:tc>
                <a:extLst>
                  <a:ext uri="{0D108BD9-81ED-4DB2-BD59-A6C34878D82A}">
                    <a16:rowId xmlns:a16="http://schemas.microsoft.com/office/drawing/2014/main" val="10002"/>
                  </a:ext>
                </a:extLst>
              </a:tr>
              <a:tr h="3988098">
                <a:tc>
                  <a:txBody>
                    <a:bodyPr/>
                    <a:lstStyle/>
                    <a:p>
                      <a:pPr algn="ctr">
                        <a:lnSpc>
                          <a:spcPct val="105999"/>
                        </a:lnSpc>
                        <a:defRPr sz="1200"/>
                      </a:pPr>
                      <a:r>
                        <a:rPr lang="ja-JP" altLang="en-US" sz="1100" b="1">
                          <a:latin typeface="+mn-ea"/>
                          <a:ea typeface="+mn-ea"/>
                        </a:rPr>
                        <a:t>実施内容</a:t>
                      </a:r>
                    </a:p>
                    <a:p>
                      <a:pPr algn="ctr">
                        <a:lnSpc>
                          <a:spcPct val="105999"/>
                        </a:lnSpc>
                        <a:defRPr sz="1200"/>
                      </a:pPr>
                      <a:r>
                        <a:rPr lang="ja-JP" altLang="en-US" sz="1100" b="1">
                          <a:latin typeface="+mn-ea"/>
                          <a:ea typeface="+mn-ea"/>
                        </a:rPr>
                        <a:t>（提案時案）</a:t>
                      </a:r>
                      <a:endParaRPr lang="en-US" sz="1100" b="1">
                        <a:latin typeface="+mn-ea"/>
                        <a:ea typeface="+mn-ea"/>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00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00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000">
                        <a:latin typeface="+mn-ea"/>
                        <a:ea typeface="+mn-ea"/>
                      </a:endParaRPr>
                    </a:p>
                  </a:txBody>
                  <a:tcPr marL="36000" marR="36000" marT="0" marB="0" anchor="ctr" horzOverflow="overflow">
                    <a:lnL w="12700" cap="flat" cmpd="sng" algn="ctr">
                      <a:solidFill>
                        <a:schemeClr val="bg2"/>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00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66577392"/>
                  </a:ext>
                </a:extLst>
              </a:tr>
            </a:tbl>
          </a:graphicData>
        </a:graphic>
      </p:graphicFrame>
      <p:grpSp>
        <p:nvGrpSpPr>
          <p:cNvPr id="6" name="グループ化 5">
            <a:extLst>
              <a:ext uri="{FF2B5EF4-FFF2-40B4-BE49-F238E27FC236}">
                <a16:creationId xmlns:a16="http://schemas.microsoft.com/office/drawing/2014/main" id="{FEBD24FE-CA02-0452-D830-57B30596F6B7}"/>
              </a:ext>
            </a:extLst>
          </p:cNvPr>
          <p:cNvGrpSpPr/>
          <p:nvPr/>
        </p:nvGrpSpPr>
        <p:grpSpPr>
          <a:xfrm>
            <a:off x="8887676" y="805250"/>
            <a:ext cx="779097" cy="5361701"/>
            <a:chOff x="8118845" y="1959216"/>
            <a:chExt cx="779097" cy="4588695"/>
          </a:xfrm>
        </p:grpSpPr>
        <p:sp>
          <p:nvSpPr>
            <p:cNvPr id="25" name="二等辺三角形 24">
              <a:extLst>
                <a:ext uri="{FF2B5EF4-FFF2-40B4-BE49-F238E27FC236}">
                  <a16:creationId xmlns:a16="http://schemas.microsoft.com/office/drawing/2014/main" id="{E5DFCEDE-81E2-4EB5-A955-FE268384A55A}"/>
                </a:ext>
              </a:extLst>
            </p:cNvPr>
            <p:cNvSpPr/>
            <p:nvPr/>
          </p:nvSpPr>
          <p:spPr bwMode="gray">
            <a:xfrm flipV="1">
              <a:off x="8429194" y="2182275"/>
              <a:ext cx="158400" cy="104442"/>
            </a:xfrm>
            <a:prstGeom prst="triangle">
              <a:avLst/>
            </a:prstGeom>
            <a:solidFill>
              <a:schemeClr val="accent5"/>
            </a:solidFill>
            <a:ln w="12700">
              <a:noFill/>
              <a:miter lim="800000"/>
              <a:headEnd/>
              <a:tailEnd/>
            </a:ln>
          </p:spPr>
          <p:txBody>
            <a:bodyPr lIns="72000" tIns="72000" rIns="72000" bIns="72000" rtlCol="0" anchor="ctr"/>
            <a:lstStyle/>
            <a:p>
              <a:pPr marL="0" marR="0" lvl="0" indent="0" algn="ctr" defTabSz="762000" rtl="0" eaLnBrk="0" fontAlgn="base" latinLnBrk="0" hangingPunct="0">
                <a:lnSpc>
                  <a:spcPct val="106000"/>
                </a:lnSpc>
                <a:spcBef>
                  <a:spcPts val="600"/>
                </a:spcBef>
                <a:spcAft>
                  <a:spcPct val="0"/>
                </a:spcAft>
                <a:buClrTx/>
                <a:buSzTx/>
                <a:buFontTx/>
                <a:buNone/>
                <a:tabLst/>
                <a:defRPr/>
              </a:pPr>
              <a:endParaRPr kumimoji="1" lang="ja-JP" altLang="en-US" sz="1200" b="1" i="0" u="none" strike="noStrike" kern="1200" cap="none" spc="0" normalizeH="0" baseline="0" noProof="0">
                <a:ln>
                  <a:noFill/>
                </a:ln>
                <a:solidFill>
                  <a:srgbClr val="012169"/>
                </a:solidFill>
                <a:effectLst/>
                <a:uLnTx/>
                <a:uFillTx/>
                <a:latin typeface="ＭＳ Ｐゴシック"/>
                <a:ea typeface="ＭＳ Ｐゴシック"/>
                <a:cs typeface="Arial" charset="0"/>
              </a:endParaRPr>
            </a:p>
          </p:txBody>
        </p:sp>
        <p:sp>
          <p:nvSpPr>
            <p:cNvPr id="26" name="テキスト ボックス 25">
              <a:extLst>
                <a:ext uri="{FF2B5EF4-FFF2-40B4-BE49-F238E27FC236}">
                  <a16:creationId xmlns:a16="http://schemas.microsoft.com/office/drawing/2014/main" id="{C3693EA7-E637-4492-AFC0-A199873D89F0}"/>
                </a:ext>
              </a:extLst>
            </p:cNvPr>
            <p:cNvSpPr txBox="1"/>
            <p:nvPr/>
          </p:nvSpPr>
          <p:spPr>
            <a:xfrm>
              <a:off x="8118845" y="1959216"/>
              <a:ext cx="779097" cy="199967"/>
            </a:xfrm>
            <a:prstGeom prst="rect">
              <a:avLst/>
            </a:prstGeom>
            <a:solidFill>
              <a:schemeClr val="accent5"/>
            </a:solidFill>
            <a:ln w="12700" algn="ctr">
              <a:noFill/>
              <a:miter lim="800000"/>
              <a:headEnd/>
              <a:tailEnd/>
            </a:ln>
          </p:spPr>
          <p:txBody>
            <a:bodyPr wrap="none" lIns="36000" tIns="36000" rIns="36000" bIns="36000" rtlCol="0" anchor="ctr"/>
            <a:lstStyle>
              <a:defPPr>
                <a:defRPr lang="en-US"/>
              </a:defPPr>
              <a:lvl1pPr marL="0" marR="0" lvl="0" indent="0" algn="ctr" defTabSz="914400" eaLnBrk="1" latinLnBrk="0" hangingPunct="1">
                <a:lnSpc>
                  <a:spcPct val="100000"/>
                </a:lnSpc>
                <a:buClrTx/>
                <a:buSzTx/>
                <a:buFont typeface="Wingdings 2" pitchFamily="18" charset="2"/>
                <a:buNone/>
                <a:tabLst/>
                <a:defRPr kumimoji="1" sz="1000" b="1" i="0" u="none" strike="noStrike" cap="none" spc="0" normalizeH="0" baseline="0">
                  <a:ln>
                    <a:noFill/>
                  </a:ln>
                  <a:solidFill>
                    <a:prstClr val="white"/>
                  </a:solidFill>
                  <a:effectLst/>
                  <a:uLnTx/>
                  <a:uFillTx/>
                  <a:latin typeface="游ゴシック" panose="020B0400000000000000" pitchFamily="50" charset="-128"/>
                  <a:ea typeface="游ゴシック" panose="020B0400000000000000" pitchFamily="50" charset="-128"/>
                </a:defRPr>
              </a:lvl1pPr>
            </a:lstStyle>
            <a:p>
              <a:r>
                <a:rPr lang="ja-JP" altLang="en-US"/>
                <a:t>最終報告</a:t>
              </a:r>
              <a:endParaRPr lang="en-US" altLang="ja-JP"/>
            </a:p>
          </p:txBody>
        </p:sp>
        <p:cxnSp>
          <p:nvCxnSpPr>
            <p:cNvPr id="27" name="直線コネクタ 26">
              <a:extLst>
                <a:ext uri="{FF2B5EF4-FFF2-40B4-BE49-F238E27FC236}">
                  <a16:creationId xmlns:a16="http://schemas.microsoft.com/office/drawing/2014/main" id="{A50BDA39-9545-4F79-93EB-4A9E551C9C22}"/>
                </a:ext>
              </a:extLst>
            </p:cNvPr>
            <p:cNvCxnSpPr>
              <a:cxnSpLocks/>
            </p:cNvCxnSpPr>
            <p:nvPr/>
          </p:nvCxnSpPr>
          <p:spPr>
            <a:xfrm>
              <a:off x="8508394" y="2189647"/>
              <a:ext cx="0" cy="4358264"/>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21" name="四角形: 角を丸くする 20">
            <a:extLst>
              <a:ext uri="{FF2B5EF4-FFF2-40B4-BE49-F238E27FC236}">
                <a16:creationId xmlns:a16="http://schemas.microsoft.com/office/drawing/2014/main" id="{36EDB94C-626C-4734-883D-AF8AE31FC3B2}"/>
              </a:ext>
            </a:extLst>
          </p:cNvPr>
          <p:cNvSpPr/>
          <p:nvPr/>
        </p:nvSpPr>
        <p:spPr bwMode="gray">
          <a:xfrm>
            <a:off x="3349717" y="2695365"/>
            <a:ext cx="2521214" cy="1049643"/>
          </a:xfrm>
          <a:prstGeom prst="roundRect">
            <a:avLst/>
          </a:prstGeom>
          <a:solidFill>
            <a:schemeClr val="bg1"/>
          </a:solidFill>
          <a:ln w="28575" algn="ctr">
            <a:solidFill>
              <a:srgbClr val="BBBCBC"/>
            </a:solidFill>
            <a:prstDash val="dash"/>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defTabSz="990564" rtl="0" eaLnBrk="1" fontAlgn="auto" latinLnBrk="0" hangingPunct="1">
              <a:lnSpc>
                <a:spcPct val="100000"/>
              </a:lnSpc>
              <a:spcBef>
                <a:spcPts val="600"/>
              </a:spcBef>
              <a:spcAft>
                <a:spcPts val="0"/>
              </a:spcAft>
              <a:buClrTx/>
              <a:buSzPct val="100000"/>
              <a:tabLst/>
            </a:pPr>
            <a:r>
              <a:rPr kumimoji="1" lang="ja-JP" altLang="en-US" sz="1400" i="0">
                <a:solidFill>
                  <a:srgbClr val="97999B"/>
                </a:solidFill>
                <a:latin typeface="+mn-lt"/>
                <a:cs typeface="+mn-cs"/>
              </a:rPr>
              <a:t>タスクの前後関係が分かるように記載してください</a:t>
            </a:r>
          </a:p>
        </p:txBody>
      </p:sp>
      <p:sp>
        <p:nvSpPr>
          <p:cNvPr id="2" name="テキスト ボックス 1">
            <a:extLst>
              <a:ext uri="{FF2B5EF4-FFF2-40B4-BE49-F238E27FC236}">
                <a16:creationId xmlns:a16="http://schemas.microsoft.com/office/drawing/2014/main" id="{D6FEC63D-D8E4-CCCA-2066-8FBE454F5B87}"/>
              </a:ext>
            </a:extLst>
          </p:cNvPr>
          <p:cNvSpPr txBox="1"/>
          <p:nvPr/>
        </p:nvSpPr>
        <p:spPr bwMode="gray">
          <a:xfrm>
            <a:off x="404622" y="6326286"/>
            <a:ext cx="9262151" cy="369332"/>
          </a:xfrm>
          <a:prstGeom prst="rect">
            <a:avLst/>
          </a:prstGeom>
          <a:noFill/>
        </p:spPr>
        <p:txBody>
          <a:bodyPr wrap="none" lIns="0" tIns="0" rIns="0" bIns="0" rtlCol="0">
            <a:spAutoFit/>
          </a:bodyPr>
          <a:lstStyle/>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0" i="0" u="none" strike="noStrike" kern="1200" cap="none" spc="0" normalizeH="0" baseline="0" noProof="0">
                <a:ln>
                  <a:noFill/>
                </a:ln>
                <a:effectLst/>
                <a:uLnTx/>
                <a:uFillTx/>
                <a:latin typeface="+mn-lt"/>
                <a:ea typeface="+mn-ea"/>
                <a:cs typeface="+mn-cs"/>
              </a:rPr>
              <a:t>※</a:t>
            </a:r>
            <a:r>
              <a:rPr kumimoji="1" lang="ja-JP" altLang="en-US" sz="1200" b="0" i="0" u="none" strike="noStrike" kern="1200" cap="none" spc="0" normalizeH="0" baseline="0" noProof="0">
                <a:ln>
                  <a:noFill/>
                </a:ln>
                <a:effectLst/>
                <a:uLnTx/>
                <a:uFillTx/>
                <a:latin typeface="+mn-lt"/>
                <a:ea typeface="+mn-ea"/>
                <a:cs typeface="+mn-cs"/>
              </a:rPr>
              <a:t>１　実証・事業化支援（令和９年１月に公募開始予定）前に組成・試行を完了し、当該事業へ応募する場合に想定される検証スケジュールです。</a:t>
            </a:r>
          </a:p>
          <a:p>
            <a: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en-US" altLang="ja-JP" sz="1200" b="0" i="0" u="none" strike="noStrike" kern="1200" cap="none" spc="0" normalizeH="0" baseline="0" noProof="0">
                <a:ln>
                  <a:noFill/>
                </a:ln>
                <a:effectLst/>
                <a:uLnTx/>
                <a:uFillTx/>
                <a:latin typeface="+mn-lt"/>
                <a:ea typeface="+mn-ea"/>
                <a:cs typeface="+mn-cs"/>
              </a:rPr>
              <a:t>※</a:t>
            </a:r>
            <a:r>
              <a:rPr kumimoji="1" lang="ja-JP" altLang="en-US" sz="1200" b="0" i="0" u="none" strike="noStrike" kern="1200" cap="none" spc="0" normalizeH="0" baseline="0" noProof="0">
                <a:ln>
                  <a:noFill/>
                </a:ln>
                <a:effectLst/>
                <a:uLnTx/>
                <a:uFillTx/>
                <a:latin typeface="+mn-lt"/>
                <a:ea typeface="+mn-ea"/>
                <a:cs typeface="+mn-cs"/>
              </a:rPr>
              <a:t>２　</a:t>
            </a:r>
            <a:r>
              <a:rPr kumimoji="1" lang="en-US" altLang="ja-JP" sz="1200" b="0" i="0" u="none" strike="noStrike" kern="1200" cap="none" spc="0" normalizeH="0" baseline="0" noProof="0">
                <a:ln>
                  <a:noFill/>
                </a:ln>
                <a:effectLst/>
                <a:uLnTx/>
                <a:uFillTx/>
                <a:latin typeface="+mn-lt"/>
                <a:ea typeface="+mn-ea"/>
                <a:cs typeface="+mn-cs"/>
              </a:rPr>
              <a:t>※</a:t>
            </a:r>
            <a:r>
              <a:rPr kumimoji="1" lang="ja-JP" altLang="en-US" sz="1200" b="0" i="0" u="none" strike="noStrike" kern="1200" cap="none" spc="0" normalizeH="0" baseline="0" noProof="0">
                <a:ln>
                  <a:noFill/>
                </a:ln>
                <a:effectLst/>
                <a:uLnTx/>
                <a:uFillTx/>
                <a:latin typeface="+mn-lt"/>
                <a:ea typeface="+mn-ea"/>
                <a:cs typeface="+mn-cs"/>
              </a:rPr>
              <a:t>１以外の場合は、</a:t>
            </a:r>
            <a:r>
              <a:rPr kumimoji="1" lang="ja-JP" altLang="en-US" sz="1200">
                <a:latin typeface="+mn-lt"/>
                <a:cs typeface="+mn-cs"/>
              </a:rPr>
              <a:t>想定される事業完了時期が令和</a:t>
            </a:r>
            <a:r>
              <a:rPr kumimoji="1" lang="en-US" altLang="ja-JP" sz="1200" b="0" i="0" u="none" strike="noStrike" kern="1200" cap="none" spc="0" normalizeH="0" baseline="0" noProof="0">
                <a:ln>
                  <a:noFill/>
                </a:ln>
                <a:effectLst/>
                <a:uLnTx/>
                <a:uFillTx/>
                <a:latin typeface="+mn-lt"/>
                <a:ea typeface="+mn-ea"/>
                <a:cs typeface="+mn-cs"/>
              </a:rPr>
              <a:t>10</a:t>
            </a:r>
            <a:r>
              <a:rPr kumimoji="1" lang="ja-JP" altLang="en-US" sz="1200" b="0" i="0" u="none" strike="noStrike" kern="1200" cap="none" spc="0" normalizeH="0" baseline="0" noProof="0">
                <a:ln>
                  <a:noFill/>
                </a:ln>
                <a:effectLst/>
                <a:uLnTx/>
                <a:uFillTx/>
                <a:latin typeface="+mn-lt"/>
                <a:ea typeface="+mn-ea"/>
                <a:cs typeface="+mn-cs"/>
              </a:rPr>
              <a:t>年</a:t>
            </a:r>
            <a:r>
              <a:rPr kumimoji="1" lang="en-US" altLang="ja-JP" sz="1200" b="0" i="0" u="none" strike="noStrike" kern="1200" cap="none" spc="0" normalizeH="0" baseline="0" noProof="0">
                <a:ln>
                  <a:noFill/>
                </a:ln>
                <a:effectLst/>
                <a:uLnTx/>
                <a:uFillTx/>
                <a:latin typeface="+mn-lt"/>
                <a:ea typeface="+mn-ea"/>
                <a:cs typeface="+mn-cs"/>
              </a:rPr>
              <a:t>1</a:t>
            </a:r>
            <a:r>
              <a:rPr kumimoji="1" lang="ja-JP" altLang="en-US" sz="1200" b="0" i="0" u="none" strike="noStrike" kern="1200" cap="none" spc="0" normalizeH="0" baseline="0" noProof="0">
                <a:ln>
                  <a:noFill/>
                </a:ln>
                <a:effectLst/>
                <a:uLnTx/>
                <a:uFillTx/>
                <a:latin typeface="+mn-lt"/>
                <a:ea typeface="+mn-ea"/>
                <a:cs typeface="+mn-cs"/>
              </a:rPr>
              <a:t>月中旬となるため、必要に応じて様式を修正ください。</a:t>
            </a:r>
            <a:endParaRPr kumimoji="1" lang="en-US" altLang="ja-JP" sz="1200" b="0" i="0" u="none" strike="noStrike" kern="1200" cap="none" spc="0" normalizeH="0" baseline="0" noProof="0">
              <a:ln>
                <a:noFill/>
              </a:ln>
              <a:effectLst/>
              <a:uLnTx/>
              <a:uFillTx/>
              <a:latin typeface="+mn-lt"/>
              <a:ea typeface="+mn-ea"/>
              <a:cs typeface="+mn-cs"/>
            </a:endParaRPr>
          </a:p>
        </p:txBody>
      </p:sp>
      <p:sp>
        <p:nvSpPr>
          <p:cNvPr id="9" name="スライド番号プレースホルダー 1">
            <a:extLst>
              <a:ext uri="{FF2B5EF4-FFF2-40B4-BE49-F238E27FC236}">
                <a16:creationId xmlns:a16="http://schemas.microsoft.com/office/drawing/2014/main" id="{7877AE54-90C8-D3E5-ED89-5FA0ACA68914}"/>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10</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363626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48598CD-63CF-494C-94CA-012897732592}"/>
              </a:ext>
            </a:extLst>
          </p:cNvPr>
          <p:cNvSpPr>
            <a:spLocks noGrp="1"/>
          </p:cNvSpPr>
          <p:nvPr>
            <p:ph type="title"/>
          </p:nvPr>
        </p:nvSpPr>
        <p:spPr/>
        <p:txBody>
          <a:bodyPr vert="horz" rIns="0"/>
          <a:lstStyle/>
          <a:p>
            <a:r>
              <a:rPr kumimoji="1" lang="ja-JP" altLang="en-US"/>
              <a:t>参考資料</a:t>
            </a:r>
          </a:p>
        </p:txBody>
      </p:sp>
      <p:sp>
        <p:nvSpPr>
          <p:cNvPr id="2" name="テキスト プレースホルダー 1">
            <a:extLst>
              <a:ext uri="{FF2B5EF4-FFF2-40B4-BE49-F238E27FC236}">
                <a16:creationId xmlns:a16="http://schemas.microsoft.com/office/drawing/2014/main" id="{A0E99E6A-9838-F768-4711-D9AFFEBE0923}"/>
              </a:ext>
            </a:extLst>
          </p:cNvPr>
          <p:cNvSpPr>
            <a:spLocks noGrp="1"/>
          </p:cNvSpPr>
          <p:nvPr>
            <p:ph type="body" sz="quarter" idx="4294967295"/>
          </p:nvPr>
        </p:nvSpPr>
        <p:spPr>
          <a:xfrm>
            <a:off x="0" y="1016000"/>
            <a:ext cx="6173788" cy="327025"/>
          </a:xfrm>
          <a:prstGeom prst="rect">
            <a:avLst/>
          </a:prstGeom>
        </p:spPr>
        <p:txBody>
          <a:bodyPr/>
          <a:lstStyle/>
          <a:p>
            <a:r>
              <a:rPr lang="ja-JP" altLang="en-US" sz="1400"/>
              <a:t>プロジェクト概要の根拠となるデータや用いる技術の概念図等を自由様式で記載</a:t>
            </a:r>
          </a:p>
        </p:txBody>
      </p:sp>
      <p:sp>
        <p:nvSpPr>
          <p:cNvPr id="8" name="テキスト プレースホルダー 3">
            <a:extLst>
              <a:ext uri="{FF2B5EF4-FFF2-40B4-BE49-F238E27FC236}">
                <a16:creationId xmlns:a16="http://schemas.microsoft.com/office/drawing/2014/main" id="{39722FD9-4613-4EAE-BA3F-2B441E93BE06}"/>
              </a:ext>
            </a:extLst>
          </p:cNvPr>
          <p:cNvSpPr txBox="1">
            <a:spLocks/>
          </p:cNvSpPr>
          <p:nvPr/>
        </p:nvSpPr>
        <p:spPr>
          <a:xfrm>
            <a:off x="1720867" y="1459600"/>
            <a:ext cx="4356000" cy="432000"/>
          </a:xfrm>
          <a:prstGeom prst="rect">
            <a:avLst/>
          </a:prstGeom>
        </p:spPr>
        <p:txBody>
          <a:bodyPr vert="horz" wrap="none" lIns="90000" tIns="46800" rIns="90000" bIns="46800" rtlCol="0" anchor="ctr">
            <a:noAutofit/>
          </a:bodyPr>
          <a:lstStyle>
            <a:lvl1pPr marL="0" marR="0" indent="0" defTabSz="990564" eaLnBrk="1" fontAlgn="auto" latinLnBrk="0" hangingPunct="1">
              <a:lnSpc>
                <a:spcPct val="100000"/>
              </a:lnSpc>
              <a:spcBef>
                <a:spcPts val="0"/>
              </a:spcBef>
              <a:spcAft>
                <a:spcPts val="0"/>
              </a:spcAft>
              <a:buClrTx/>
              <a:buSzPct val="100000"/>
              <a:buFont typeface="Arial" panose="020B0604020202020204" pitchFamily="34" charset="0"/>
              <a:buNone/>
              <a:tabLst/>
              <a:defRPr kumimoji="1" sz="1400" b="1" i="1">
                <a:solidFill>
                  <a:schemeClr val="accent1"/>
                </a:solidFill>
                <a:latin typeface="+mn-lt"/>
                <a:cs typeface="+mn-cs"/>
              </a:defRPr>
            </a:lvl1pPr>
            <a:lvl2pPr marL="172800" marR="0" indent="-172800" defTabSz="990564" eaLnBrk="1" fontAlgn="auto" latinLnBrk="0" hangingPunct="1">
              <a:lnSpc>
                <a:spcPct val="106000"/>
              </a:lnSpc>
              <a:spcBef>
                <a:spcPts val="1056"/>
              </a:spcBef>
              <a:spcAft>
                <a:spcPts val="0"/>
              </a:spcAft>
              <a:buClrTx/>
              <a:buSzPct val="100000"/>
              <a:buFont typeface="Wingdings" panose="05000000000000000000" pitchFamily="2" charset="2"/>
              <a:buChar char="n"/>
              <a:tabLst/>
              <a:defRPr kumimoji="1" lang="en-US" sz="1200" b="0" dirty="0" smtClean="0">
                <a:latin typeface="+mn-lt"/>
                <a:cs typeface="+mn-cs"/>
              </a:defRPr>
            </a:lvl2pPr>
            <a:lvl3pPr marL="345600" marR="0" indent="-172800" defTabSz="990564" eaLnBrk="1" fontAlgn="auto" latinLnBrk="0" hangingPunct="1">
              <a:lnSpc>
                <a:spcPct val="106000"/>
              </a:lnSpc>
              <a:spcBef>
                <a:spcPts val="480"/>
              </a:spcBef>
              <a:spcAft>
                <a:spcPts val="0"/>
              </a:spcAft>
              <a:buClrTx/>
              <a:buSzPct val="100000"/>
              <a:buFont typeface="Wingdings" panose="05000000000000000000" pitchFamily="2" charset="2"/>
              <a:buChar char="Ø"/>
              <a:tabLst/>
              <a:defRPr kumimoji="1" lang="en-US" sz="1200" b="0" dirty="0" smtClean="0">
                <a:latin typeface="+mn-lt"/>
                <a:cs typeface="+mn-cs"/>
              </a:defRPr>
            </a:lvl3pPr>
            <a:lvl4pPr marL="518400" marR="0" indent="-172800" defTabSz="990564" eaLnBrk="1" fontAlgn="auto" latinLnBrk="0" hangingPunct="1">
              <a:lnSpc>
                <a:spcPct val="106000"/>
              </a:lnSpc>
              <a:spcBef>
                <a:spcPts val="240"/>
              </a:spcBef>
              <a:spcAft>
                <a:spcPts val="0"/>
              </a:spcAft>
              <a:buClrTx/>
              <a:buSzPct val="100000"/>
              <a:buFont typeface="Arial" panose="020B0604020202020204" pitchFamily="34" charset="0"/>
              <a:buChar char="•"/>
              <a:tabLst/>
              <a:defRPr kumimoji="1" lang="en-US" sz="1200" b="0" baseline="0" dirty="0" smtClean="0">
                <a:latin typeface="+mn-lt"/>
                <a:cs typeface="+mn-cs"/>
              </a:defRPr>
            </a:lvl4pPr>
            <a:lvl5pPr marL="577179" indent="-191093" defTabSz="865024" eaLnBrk="1" latinLnBrk="0" hangingPunct="1">
              <a:spcBef>
                <a:spcPts val="0"/>
              </a:spcBef>
              <a:spcAft>
                <a:spcPts val="1083"/>
              </a:spcAft>
              <a:buClrTx/>
              <a:buSzPct val="100000"/>
              <a:buFont typeface="Verdana" panose="020B0604030504040204" pitchFamily="34" charset="0"/>
              <a:buChar char="−"/>
              <a:tabLst/>
              <a:defRPr kumimoji="1" lang="en-US" sz="1192" baseline="0" dirty="0" smtClean="0">
                <a:latin typeface="+mn-lt"/>
                <a:cs typeface="+mn-cs"/>
              </a:defRPr>
            </a:lvl5pPr>
            <a:lvl6pPr marL="577179" indent="-191093" defTabSz="990564">
              <a:spcBef>
                <a:spcPts val="0"/>
              </a:spcBef>
              <a:spcAft>
                <a:spcPts val="1083"/>
              </a:spcAft>
              <a:buFont typeface="Verdana" panose="020B0604030504040204" pitchFamily="34" charset="0"/>
              <a:buChar char="−"/>
              <a:defRPr kumimoji="1" sz="1300" baseline="0">
                <a:latin typeface="+mn-lt"/>
                <a:cs typeface="+mn-cs"/>
              </a:defRPr>
            </a:lvl6pPr>
            <a:lvl7pPr marL="577179" indent="-191093" defTabSz="990564">
              <a:spcBef>
                <a:spcPts val="0"/>
              </a:spcBef>
              <a:spcAft>
                <a:spcPts val="1083"/>
              </a:spcAft>
              <a:buFont typeface="Verdana" panose="020B0604030504040204" pitchFamily="34" charset="0"/>
              <a:buChar char="−"/>
              <a:defRPr kumimoji="1" sz="1300">
                <a:latin typeface="+mn-lt"/>
                <a:cs typeface="+mn-cs"/>
              </a:defRPr>
            </a:lvl7pPr>
            <a:lvl8pPr marL="577179" indent="-191093" defTabSz="990564">
              <a:spcBef>
                <a:spcPts val="0"/>
              </a:spcBef>
              <a:spcAft>
                <a:spcPts val="1083"/>
              </a:spcAft>
              <a:buFont typeface="Verdana" panose="020B0604030504040204" pitchFamily="34" charset="0"/>
              <a:buChar char="−"/>
              <a:defRPr kumimoji="1" sz="1300" baseline="0">
                <a:latin typeface="+mn-lt"/>
                <a:cs typeface="+mn-cs"/>
              </a:defRPr>
            </a:lvl8pPr>
            <a:lvl9pPr marL="577179" indent="-191093" defTabSz="990564">
              <a:spcBef>
                <a:spcPts val="0"/>
              </a:spcBef>
              <a:spcAft>
                <a:spcPts val="1083"/>
              </a:spcAft>
              <a:buFont typeface="Verdana" panose="020B0604030504040204" pitchFamily="34" charset="0"/>
              <a:buChar char="−"/>
              <a:defRPr kumimoji="1" sz="1300" baseline="0">
                <a:latin typeface="+mn-lt"/>
                <a:cs typeface="+mn-cs"/>
              </a:defRPr>
            </a:lvl9pPr>
          </a:lstStyle>
          <a:p>
            <a:endParaRPr lang="ja-JP" altLang="en-US" i="0"/>
          </a:p>
        </p:txBody>
      </p:sp>
      <p:sp>
        <p:nvSpPr>
          <p:cNvPr id="6" name="四角形: 角を丸くする 5">
            <a:extLst>
              <a:ext uri="{FF2B5EF4-FFF2-40B4-BE49-F238E27FC236}">
                <a16:creationId xmlns:a16="http://schemas.microsoft.com/office/drawing/2014/main" id="{BBDD1027-E21F-496B-AE26-60F7BDCE1CB7}"/>
              </a:ext>
            </a:extLst>
          </p:cNvPr>
          <p:cNvSpPr/>
          <p:nvPr/>
        </p:nvSpPr>
        <p:spPr bwMode="gray">
          <a:xfrm>
            <a:off x="1167230" y="2080935"/>
            <a:ext cx="7211540" cy="2167216"/>
          </a:xfrm>
          <a:prstGeom prst="roundRect">
            <a:avLst>
              <a:gd name="adj" fmla="val 7926"/>
            </a:avLst>
          </a:prstGeom>
          <a:solidFill>
            <a:schemeClr val="bg1"/>
          </a:solidFill>
          <a:ln w="28575" algn="ctr">
            <a:solidFill>
              <a:srgbClr val="BBBCBC"/>
            </a:solidFill>
            <a:prstDash val="dash"/>
            <a:miter lim="800000"/>
            <a:headEnd/>
            <a:tailEnd/>
          </a:ln>
        </p:spPr>
        <p:txBody>
          <a:bodyPr rot="0" spcFirstLastPara="0" vertOverflow="overflow" horzOverflow="overflow" vert="horz" wrap="square" lIns="72000" tIns="0" rIns="72000" bIns="0" numCol="1" spcCol="0" rtlCol="0" fromWordArt="0" anchor="ctr" anchorCtr="0" forceAA="0" compatLnSpc="1">
            <a:prstTxWarp prst="textNoShape">
              <a:avLst/>
            </a:prstTxWarp>
            <a:noAutofit/>
          </a:bodyPr>
          <a:lstStyle/>
          <a:p>
            <a:pPr marR="0" defTabSz="990564" rtl="0" eaLnBrk="1" fontAlgn="auto" latinLnBrk="0" hangingPunct="1">
              <a:lnSpc>
                <a:spcPct val="100000"/>
              </a:lnSpc>
              <a:spcBef>
                <a:spcPts val="600"/>
              </a:spcBef>
              <a:spcAft>
                <a:spcPts val="0"/>
              </a:spcAft>
              <a:buClrTx/>
              <a:buSzPct val="100000"/>
              <a:tabLst/>
            </a:pPr>
            <a:r>
              <a:rPr kumimoji="1" lang="ja-JP" altLang="en-US" sz="1400">
                <a:solidFill>
                  <a:srgbClr val="97999B"/>
                </a:solidFill>
                <a:latin typeface="+mn-lt"/>
                <a:cs typeface="+mn-cs"/>
              </a:rPr>
              <a:t>別添（</a:t>
            </a:r>
            <a:r>
              <a:rPr kumimoji="1" lang="en-US" altLang="ja-JP" sz="1400">
                <a:solidFill>
                  <a:srgbClr val="97999B"/>
                </a:solidFill>
                <a:latin typeface="+mn-lt"/>
                <a:cs typeface="+mn-cs"/>
              </a:rPr>
              <a:t>※</a:t>
            </a:r>
            <a:r>
              <a:rPr kumimoji="1" lang="ja-JP" altLang="en-US" sz="1400">
                <a:solidFill>
                  <a:srgbClr val="97999B"/>
                </a:solidFill>
                <a:latin typeface="+mn-lt"/>
                <a:cs typeface="+mn-cs"/>
              </a:rPr>
              <a:t>）として、会社紹介資料などをご提出いただくことも可能です。</a:t>
            </a:r>
            <a:endParaRPr kumimoji="1" lang="en-US" altLang="ja-JP" sz="1400">
              <a:solidFill>
                <a:srgbClr val="97999B"/>
              </a:solidFill>
              <a:latin typeface="+mn-lt"/>
              <a:cs typeface="+mn-cs"/>
            </a:endParaRPr>
          </a:p>
          <a:p>
            <a:pPr marR="0" defTabSz="990564" rtl="0" eaLnBrk="1" fontAlgn="auto" latinLnBrk="0" hangingPunct="1">
              <a:lnSpc>
                <a:spcPct val="100000"/>
              </a:lnSpc>
              <a:spcBef>
                <a:spcPts val="600"/>
              </a:spcBef>
              <a:spcAft>
                <a:spcPts val="0"/>
              </a:spcAft>
              <a:buClrTx/>
              <a:buSzPct val="100000"/>
              <a:tabLst/>
            </a:pPr>
            <a:r>
              <a:rPr kumimoji="1" lang="en-US" altLang="ja-JP" sz="1400" i="0">
                <a:solidFill>
                  <a:srgbClr val="97999B"/>
                </a:solidFill>
                <a:latin typeface="+mn-lt"/>
                <a:cs typeface="+mn-cs"/>
              </a:rPr>
              <a:t>※</a:t>
            </a:r>
            <a:r>
              <a:rPr kumimoji="1" lang="ja-JP" altLang="en-US" sz="1400" i="0">
                <a:solidFill>
                  <a:srgbClr val="97999B"/>
                </a:solidFill>
                <a:latin typeface="+mn-lt"/>
                <a:cs typeface="+mn-cs"/>
              </a:rPr>
              <a:t>実現可能性の根拠となる情報（貴社の有する技術の独自性・新規性や過去実績等を想定）の補足となる資料を添付したい場合は合わせてご提出ください。</a:t>
            </a:r>
            <a:br>
              <a:rPr kumimoji="1" lang="en-US" altLang="ja-JP" sz="1400">
                <a:solidFill>
                  <a:srgbClr val="97999B"/>
                </a:solidFill>
                <a:latin typeface="+mn-lt"/>
                <a:cs typeface="+mn-cs"/>
              </a:rPr>
            </a:br>
            <a:r>
              <a:rPr kumimoji="1" lang="ja-JP" altLang="en-US" sz="1400" i="0">
                <a:solidFill>
                  <a:srgbClr val="97999B"/>
                </a:solidFill>
                <a:latin typeface="+mn-lt"/>
                <a:cs typeface="+mn-cs"/>
              </a:rPr>
              <a:t>なお、補足説明資料で追加説明を行う該当箇所については、審査を行う者が容易に判断できるよう、本様式内に付記してください。</a:t>
            </a:r>
          </a:p>
        </p:txBody>
      </p:sp>
      <p:sp>
        <p:nvSpPr>
          <p:cNvPr id="9" name="スライド番号プレースホルダー 1">
            <a:extLst>
              <a:ext uri="{FF2B5EF4-FFF2-40B4-BE49-F238E27FC236}">
                <a16:creationId xmlns:a16="http://schemas.microsoft.com/office/drawing/2014/main" id="{D2A52D42-3AD6-23E2-82AF-832E95F98D3E}"/>
              </a:ext>
            </a:extLst>
          </p:cNvPr>
          <p:cNvSpPr txBox="1">
            <a:spLocks/>
          </p:cNvSpPr>
          <p:nvPr/>
        </p:nvSpPr>
        <p:spPr bwMode="gray">
          <a:xfrm>
            <a:off x="9489000" y="6588000"/>
            <a:ext cx="180000" cy="169200"/>
          </a:xfrm>
          <a:prstGeom prst="rect">
            <a:avLst/>
          </a:prstGeom>
        </p:spPr>
        <p:txBody>
          <a:bodyPr vert="horz" wrap="none" lIns="0" tIns="0" rIns="0" bIns="0" rtlCol="0" anchor="b" anchorCtr="0"/>
          <a:lstStyle>
            <a:defPPr>
              <a:defRPr lang="en-US"/>
            </a:defPPr>
            <a:lvl1pPr algn="r" rtl="0" fontAlgn="base">
              <a:spcBef>
                <a:spcPct val="0"/>
              </a:spcBef>
              <a:spcAft>
                <a:spcPct val="0"/>
              </a:spcAft>
              <a:defRPr sz="900" kern="1200">
                <a:solidFill>
                  <a:schemeClr val="tx1"/>
                </a:solidFill>
                <a:latin typeface="+mn-lt"/>
                <a:ea typeface="+mn-ea"/>
                <a:cs typeface="+mn-cs"/>
                <a:sym typeface="+mn-lt"/>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a:lstStyle>
          <a:p>
            <a:pPr>
              <a:defRPr/>
            </a:pPr>
            <a:fld id="{543A0986-838B-4D2A-A95C-8CB1738263FE}" type="slidenum">
              <a:rPr lang="ja-JP" altLang="en-US" sz="1050" smtClean="0">
                <a:solidFill>
                  <a:prstClr val="black"/>
                </a:solidFill>
                <a:latin typeface="Calibri Light"/>
                <a:ea typeface="Yu Gothic UI"/>
              </a:rPr>
              <a:pPr>
                <a:defRPr/>
              </a:pPr>
              <a:t>11</a:t>
            </a:fld>
            <a:endParaRPr lang="ja-JP" altLang="en-US" sz="1050">
              <a:solidFill>
                <a:prstClr val="black"/>
              </a:solidFill>
              <a:latin typeface="Calibri Light"/>
              <a:ea typeface="Yu Gothic UI"/>
            </a:endParaRPr>
          </a:p>
        </p:txBody>
      </p:sp>
    </p:spTree>
    <p:extLst>
      <p:ext uri="{BB962C8B-B14F-4D97-AF65-F5344CB8AC3E}">
        <p14:creationId xmlns:p14="http://schemas.microsoft.com/office/powerpoint/2010/main" val="42297347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断熱改修アクセラ">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407FAAAF-3AD3-4981-B736-54FC7A92EC85}" vid="{AD524010-D294-40B7-8934-97601B39A32F}"/>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79B439E1294244385388569D76DF171" ma:contentTypeVersion="12" ma:contentTypeDescription="Create a new document." ma:contentTypeScope="" ma:versionID="1e8466401cae6cbc4fdca6c5d72e2d13">
  <xsd:schema xmlns:xsd="http://www.w3.org/2001/XMLSchema" xmlns:xs="http://www.w3.org/2001/XMLSchema" xmlns:p="http://schemas.microsoft.com/office/2006/metadata/properties" xmlns:ns2="1c89660e-f5b6-4c74-8451-a8f2f2805abe" xmlns:ns3="bff9eb71-1d01-485e-a35a-620d02f98032" targetNamespace="http://schemas.microsoft.com/office/2006/metadata/properties" ma:root="true" ma:fieldsID="7e6815060de4e3e462f204a226508ac8" ns2:_="" ns3:_="">
    <xsd:import namespace="1c89660e-f5b6-4c74-8451-a8f2f2805abe"/>
    <xsd:import namespace="bff9eb71-1d01-485e-a35a-620d02f9803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_x30b9__x30c6__x30fc__x30bf__x30b9_"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89660e-f5b6-4c74-8451-a8f2f2805ab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_x30b9__x30c6__x30fc__x30bf__x30b9_" ma:index="11" nillable="true" ma:displayName="ステータス" ma:format="Dropdown" ma:internalName="_x30b9__x30c6__x30fc__x30bf__x30b9_">
      <xsd:simpleType>
        <xsd:restriction base="dms:Choice">
          <xsd:enumeration value="未着手"/>
          <xsd:enumeration value="対応中"/>
          <xsd:enumeration value="完了"/>
          <xsd:enumeration value="選択肢 4"/>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ff9eb71-1d01-485e-a35a-620d02f98032"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46e2c4c-990d-42d4-8ca6-e99153a18ad4}" ma:internalName="TaxCatchAll" ma:showField="CatchAllData" ma:web="bff9eb71-1d01-485e-a35a-620d02f9803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x30b9__x30c6__x30fc__x30bf__x30b9_ xmlns="1c89660e-f5b6-4c74-8451-a8f2f2805abe" xsi:nil="true"/>
    <lcf76f155ced4ddcb4097134ff3c332f xmlns="1c89660e-f5b6-4c74-8451-a8f2f2805abe">
      <Terms xmlns="http://schemas.microsoft.com/office/infopath/2007/PartnerControls"/>
    </lcf76f155ced4ddcb4097134ff3c332f>
    <TaxCatchAll xmlns="bff9eb71-1d01-485e-a35a-620d02f98032" xsi:nil="true"/>
  </documentManagement>
</p:properties>
</file>

<file path=customXml/itemProps1.xml><?xml version="1.0" encoding="utf-8"?>
<ds:datastoreItem xmlns:ds="http://schemas.openxmlformats.org/officeDocument/2006/customXml" ds:itemID="{C59C56B3-8AD3-4C26-8E97-F6B23D844AC2}"/>
</file>

<file path=customXml/itemProps2.xml><?xml version="1.0" encoding="utf-8"?>
<ds:datastoreItem xmlns:ds="http://schemas.openxmlformats.org/officeDocument/2006/customXml" ds:itemID="{7996D621-35A1-4B37-B799-621964E9E38B}"/>
</file>

<file path=customXml/itemProps3.xml><?xml version="1.0" encoding="utf-8"?>
<ds:datastoreItem xmlns:ds="http://schemas.openxmlformats.org/officeDocument/2006/customXml" ds:itemID="{E2197E3E-DA31-4BAE-8250-62B45D560235}"/>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DT Template_A4_J</Template>
  <Application>Microsoft Office PowerPoint</Application>
  <PresentationFormat>A4 Paper (210x297 mm)</PresentationFormat>
  <Slides>11</Slides>
  <Notes>2</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断熱改修アクセラ</vt:lpstr>
      <vt:lpstr>企画提案書 （提案書フォーム）</vt:lpstr>
      <vt:lpstr>企画提案書（提案書フォーム） 記載項目</vt:lpstr>
      <vt:lpstr>１．応募企業 概要</vt:lpstr>
      <vt:lpstr>２．プロジェクトの概要</vt:lpstr>
      <vt:lpstr>３．ビジネスモデル </vt:lpstr>
      <vt:lpstr>３．ビジネスモデル ー イメージ図</vt:lpstr>
      <vt:lpstr>４．本プロジェクト（新サービスの組成・試行事業）における検証内容</vt:lpstr>
      <vt:lpstr>５．本プロジェクト（新サービスの組成・試行事業）におけるゴール・目標設定</vt:lpstr>
      <vt:lpstr>６．実施体制</vt:lpstr>
      <vt:lpstr>７．検証スケジュール※１</vt:lpstr>
      <vt:lpstr>参考資料</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dc:description/>
  <cp:revision>1</cp:revision>
  <dcterms:created xsi:type="dcterms:W3CDTF">2026-09-18T04:24:57Z</dcterms:created>
  <dcterms:modified xsi:type="dcterms:W3CDTF">2026-09-18T04:25:04Z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0x010100279B439E1294244385388569D76DF171</vt:lpwstr>
  </property>
</Properties>
</file>